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782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0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F0667-096A-4DF1-83E4-9085948470CD}" type="datetimeFigureOut">
              <a:rPr lang="zh-CN" altLang="en-US" smtClean="0"/>
              <a:t>2018-12-30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D7DC7-13C9-496C-8D09-2E08FB36BC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131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F0667-096A-4DF1-83E4-9085948470CD}" type="datetimeFigureOut">
              <a:rPr lang="zh-CN" altLang="en-US" smtClean="0"/>
              <a:t>2018-12-30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D7DC7-13C9-496C-8D09-2E08FB36BC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12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F0667-096A-4DF1-83E4-9085948470CD}" type="datetimeFigureOut">
              <a:rPr lang="zh-CN" altLang="en-US" smtClean="0"/>
              <a:t>2018-12-30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D7DC7-13C9-496C-8D09-2E08FB36BC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5112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F0667-096A-4DF1-83E4-9085948470CD}" type="datetimeFigureOut">
              <a:rPr lang="zh-CN" altLang="en-US" smtClean="0"/>
              <a:t>2018-12-30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A2AD7DC7-13C9-496C-8D09-2E08FB36BC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142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F0667-096A-4DF1-83E4-9085948470CD}" type="datetimeFigureOut">
              <a:rPr lang="zh-CN" altLang="en-US" smtClean="0"/>
              <a:t>2018-12-30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D7DC7-13C9-496C-8D09-2E08FB36BC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946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F0667-096A-4DF1-83E4-9085948470CD}" type="datetimeFigureOut">
              <a:rPr lang="zh-CN" altLang="en-US" smtClean="0"/>
              <a:t>2018-12-30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2AD7DC7-13C9-496C-8D09-2E08FB36BC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469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F0667-096A-4DF1-83E4-9085948470CD}" type="datetimeFigureOut">
              <a:rPr lang="zh-CN" altLang="en-US" smtClean="0"/>
              <a:t>2018-12-30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A2AD7DC7-13C9-496C-8D09-2E08FB36BC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0964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F0667-096A-4DF1-83E4-9085948470CD}" type="datetimeFigureOut">
              <a:rPr lang="zh-CN" altLang="en-US" smtClean="0"/>
              <a:t>2018-12-30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A2AD7DC7-13C9-496C-8D09-2E08FB36BC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374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F0667-096A-4DF1-83E4-9085948470CD}" type="datetimeFigureOut">
              <a:rPr lang="zh-CN" altLang="en-US" smtClean="0"/>
              <a:t>2018-12-30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D7DC7-13C9-496C-8D09-2E08FB36BC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144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F0667-096A-4DF1-83E4-9085948470CD}" type="datetimeFigureOut">
              <a:rPr lang="zh-CN" altLang="en-US" smtClean="0"/>
              <a:t>2018-12-30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D7DC7-13C9-496C-8D09-2E08FB36BC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5559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F0667-096A-4DF1-83E4-9085948470CD}" type="datetimeFigureOut">
              <a:rPr lang="zh-CN" altLang="en-US" smtClean="0"/>
              <a:t>2018-12-30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D7DC7-13C9-496C-8D09-2E08FB36BC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4810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F0667-096A-4DF1-83E4-9085948470CD}" type="datetimeFigureOut">
              <a:rPr lang="zh-CN" altLang="en-US" smtClean="0"/>
              <a:t>2018-12-30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D7DC7-13C9-496C-8D09-2E08FB36BC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945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F0667-096A-4DF1-83E4-9085948470CD}" type="datetimeFigureOut">
              <a:rPr lang="zh-CN" altLang="en-US" smtClean="0"/>
              <a:t>2018-12-30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2AD7DC7-13C9-496C-8D09-2E08FB36BC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1450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F0667-096A-4DF1-83E4-9085948470CD}" type="datetimeFigureOut">
              <a:rPr lang="zh-CN" altLang="en-US" smtClean="0"/>
              <a:t>2018-12-30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2AD7DC7-13C9-496C-8D09-2E08FB36BC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38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F0667-096A-4DF1-83E4-9085948470CD}" type="datetimeFigureOut">
              <a:rPr lang="zh-CN" altLang="en-US" smtClean="0"/>
              <a:t>2018-12-30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2AD7DC7-13C9-496C-8D09-2E08FB36BC0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94492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F0667-096A-4DF1-83E4-9085948470CD}" type="datetimeFigureOut">
              <a:rPr lang="zh-CN" altLang="en-US" smtClean="0"/>
              <a:t>2018-12-30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2AD7DC7-13C9-496C-8D09-2E08FB36BC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1810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F0667-096A-4DF1-83E4-9085948470CD}" type="datetimeFigureOut">
              <a:rPr lang="zh-CN" altLang="en-US" smtClean="0"/>
              <a:t>2018-12-30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2AD7DC7-13C9-496C-8D09-2E08FB36BC0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42715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F0667-096A-4DF1-83E4-9085948470CD}" type="datetimeFigureOut">
              <a:rPr lang="zh-CN" altLang="en-US" smtClean="0"/>
              <a:t>2018-12-30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2AD7DC7-13C9-496C-8D09-2E08FB36BC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2272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F0667-096A-4DF1-83E4-9085948470CD}" type="datetimeFigureOut">
              <a:rPr lang="zh-CN" altLang="en-US" smtClean="0"/>
              <a:t>2018-12-30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D7DC7-13C9-496C-8D09-2E08FB36BC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471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F0667-096A-4DF1-83E4-9085948470CD}" type="datetimeFigureOut">
              <a:rPr lang="zh-CN" altLang="en-US" smtClean="0"/>
              <a:t>2018-12-30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D7DC7-13C9-496C-8D09-2E08FB36BC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514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F0667-096A-4DF1-83E4-9085948470CD}" type="datetimeFigureOut">
              <a:rPr lang="zh-CN" altLang="en-US" smtClean="0"/>
              <a:t>2018-12-30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D7DC7-13C9-496C-8D09-2E08FB36BC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632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F0667-096A-4DF1-83E4-9085948470CD}" type="datetimeFigureOut">
              <a:rPr lang="zh-CN" altLang="en-US" smtClean="0"/>
              <a:t>2018-12-30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D7DC7-13C9-496C-8D09-2E08FB36BC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0558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F0667-096A-4DF1-83E4-9085948470CD}" type="datetimeFigureOut">
              <a:rPr lang="zh-CN" altLang="en-US" smtClean="0"/>
              <a:t>2018-12-30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D7DC7-13C9-496C-8D09-2E08FB36BC0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2094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F0667-096A-4DF1-83E4-9085948470CD}" type="datetimeFigureOut">
              <a:rPr lang="zh-CN" altLang="en-US" smtClean="0"/>
              <a:t>2018-12-30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D7DC7-13C9-496C-8D09-2E08FB36BC0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1246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F0667-096A-4DF1-83E4-9085948470CD}" type="datetimeFigureOut">
              <a:rPr lang="zh-CN" altLang="en-US" smtClean="0"/>
              <a:t>2018-12-30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D7DC7-13C9-496C-8D09-2E08FB36BC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631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F0667-096A-4DF1-83E4-9085948470CD}" type="datetimeFigureOut">
              <a:rPr lang="zh-CN" altLang="en-US" smtClean="0"/>
              <a:t>2018-12-30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D7DC7-13C9-496C-8D09-2E08FB36BC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281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F0667-096A-4DF1-83E4-9085948470CD}" type="datetimeFigureOut">
              <a:rPr lang="zh-CN" altLang="en-US" smtClean="0"/>
              <a:t>2018-12-30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D7DC7-13C9-496C-8D09-2E08FB36BC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816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23CF0667-096A-4DF1-83E4-9085948470CD}" type="datetimeFigureOut">
              <a:rPr lang="zh-CN" altLang="en-US" smtClean="0"/>
              <a:t>2018-12-30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AD7DC7-13C9-496C-8D09-2E08FB36BC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9874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CF0667-096A-4DF1-83E4-9085948470CD}" type="datetimeFigureOut">
              <a:rPr lang="zh-CN" altLang="en-US" smtClean="0"/>
              <a:t>2018-12-30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A2AD7DC7-13C9-496C-8D09-2E08FB36BC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6468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  <p:sldLayoutId id="2147483794" r:id="rId12"/>
    <p:sldLayoutId id="2147483795" r:id="rId13"/>
    <p:sldLayoutId id="2147483796" r:id="rId14"/>
    <p:sldLayoutId id="2147483797" r:id="rId15"/>
    <p:sldLayoutId id="2147483798" r:id="rId16"/>
  </p:sldLayoutIdLst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77922" y="655092"/>
            <a:ext cx="11163869" cy="1105469"/>
          </a:xfrm>
        </p:spPr>
        <p:txBody>
          <a:bodyPr>
            <a:no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个</a:t>
            </a:r>
            <a:r>
              <a:rPr lang="zh-CN" altLang="en-US" sz="4800" b="1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税六项专项附加扣除政策及实际操作</a:t>
            </a:r>
            <a:endParaRPr lang="zh-CN" altLang="en-US" sz="4800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39229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06473" y="0"/>
            <a:ext cx="8871043" cy="968991"/>
          </a:xfrm>
        </p:spPr>
        <p:txBody>
          <a:bodyPr>
            <a:norm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二、继续教育专项附加扣除</a:t>
            </a:r>
            <a:endParaRPr lang="zh-CN" altLang="en-US" sz="4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06221" y="968991"/>
            <a:ext cx="9498391" cy="5889009"/>
          </a:xfrm>
        </p:spPr>
        <p:txBody>
          <a:bodyPr>
            <a:normAutofit/>
          </a:bodyPr>
          <a:lstStyle/>
          <a:p>
            <a:pPr>
              <a:lnSpc>
                <a:spcPts val="4900"/>
              </a:lnSpc>
            </a:pPr>
            <a:r>
              <a:rPr lang="en-US" altLang="zh-CN" sz="3600" dirty="0" smtClean="0"/>
              <a:t>4</a:t>
            </a:r>
            <a:r>
              <a:rPr lang="zh-CN" altLang="en-US" sz="3600" dirty="0" smtClean="0"/>
              <a:t>、需留存备查的资料</a:t>
            </a:r>
            <a:endParaRPr lang="en-US" altLang="zh-CN" sz="3600" dirty="0" smtClean="0"/>
          </a:p>
          <a:p>
            <a:pPr>
              <a:lnSpc>
                <a:spcPts val="4900"/>
              </a:lnSpc>
            </a:pPr>
            <a:endParaRPr lang="en-US" altLang="zh-CN" sz="3600" dirty="0" smtClean="0"/>
          </a:p>
          <a:p>
            <a:pPr>
              <a:lnSpc>
                <a:spcPts val="4900"/>
              </a:lnSpc>
            </a:pPr>
            <a:r>
              <a:rPr lang="en-US" altLang="zh-CN" sz="3600" dirty="0"/>
              <a:t> </a:t>
            </a:r>
            <a:r>
              <a:rPr lang="en-US" altLang="zh-CN" sz="3600" dirty="0" smtClean="0"/>
              <a:t>  </a:t>
            </a:r>
            <a:r>
              <a:rPr lang="zh-CN" altLang="en-US" sz="3600" dirty="0" smtClean="0"/>
              <a:t>如果接受技能人员、专业技术人员职业资格继续教育，需要留存职业资格</a:t>
            </a:r>
            <a:r>
              <a:rPr lang="zh-CN" altLang="en-US" sz="3600" dirty="0" smtClean="0">
                <a:solidFill>
                  <a:srgbClr val="FF0000"/>
                </a:solidFill>
              </a:rPr>
              <a:t>证书等</a:t>
            </a:r>
            <a:r>
              <a:rPr lang="zh-CN" altLang="en-US" sz="3600" dirty="0" smtClean="0"/>
              <a:t>相关资料，积极配合税务机关查验。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798058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56346" y="1"/>
            <a:ext cx="8884693" cy="900752"/>
          </a:xfrm>
        </p:spPr>
        <p:txBody>
          <a:bodyPr>
            <a:norm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三、住房贷款利息专项附加扣除</a:t>
            </a:r>
            <a:endParaRPr lang="zh-CN" altLang="en-US" sz="44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56346" y="1037230"/>
            <a:ext cx="9348266" cy="5820770"/>
          </a:xfrm>
        </p:spPr>
        <p:txBody>
          <a:bodyPr>
            <a:normAutofit/>
          </a:bodyPr>
          <a:lstStyle/>
          <a:p>
            <a:pPr>
              <a:lnSpc>
                <a:spcPts val="4000"/>
              </a:lnSpc>
            </a:pPr>
            <a:r>
              <a:rPr lang="en-US" altLang="zh-CN" sz="3200" b="1" dirty="0" smtClean="0">
                <a:latin typeface="+mn-ea"/>
              </a:rPr>
              <a:t>1</a:t>
            </a:r>
            <a:r>
              <a:rPr lang="zh-CN" altLang="en-US" sz="3200" b="1" dirty="0" smtClean="0">
                <a:latin typeface="+mn-ea"/>
              </a:rPr>
              <a:t>、政策享受的条件</a:t>
            </a:r>
            <a:endParaRPr lang="en-US" altLang="zh-CN" sz="3200" b="1" dirty="0" smtClean="0">
              <a:latin typeface="+mn-ea"/>
            </a:endParaRPr>
          </a:p>
          <a:p>
            <a:pPr>
              <a:lnSpc>
                <a:spcPts val="4000"/>
              </a:lnSpc>
            </a:pPr>
            <a:r>
              <a:rPr lang="zh-CN" altLang="en-US" sz="3200" b="1" dirty="0" smtClean="0">
                <a:latin typeface="+mn-ea"/>
              </a:rPr>
              <a:t>您或您的配偶，单独或者共同使用</a:t>
            </a:r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商业银行或住房公积金</a:t>
            </a:r>
            <a:r>
              <a:rPr lang="zh-CN" altLang="en-US" sz="3200" b="1" dirty="0" smtClean="0">
                <a:latin typeface="+mn-ea"/>
              </a:rPr>
              <a:t>个人住房贷款，为自己或配偶购买中国</a:t>
            </a:r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境内</a:t>
            </a:r>
            <a:r>
              <a:rPr lang="zh-CN" altLang="en-US" sz="3200" b="1" dirty="0" smtClean="0">
                <a:latin typeface="+mn-ea"/>
              </a:rPr>
              <a:t>住房，发生的</a:t>
            </a:r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首套住房贷款利息</a:t>
            </a:r>
            <a:r>
              <a:rPr lang="zh-CN" altLang="en-US" sz="3200" b="1" dirty="0" smtClean="0">
                <a:latin typeface="+mn-ea"/>
              </a:rPr>
              <a:t>支出允许扣除。</a:t>
            </a:r>
            <a:endParaRPr lang="en-US" altLang="zh-CN" sz="3200" b="1" dirty="0" smtClean="0">
              <a:latin typeface="+mn-ea"/>
            </a:endParaRPr>
          </a:p>
          <a:p>
            <a:pPr>
              <a:lnSpc>
                <a:spcPts val="4000"/>
              </a:lnSpc>
            </a:pPr>
            <a:r>
              <a:rPr lang="zh-CN" altLang="en-US" sz="3200" b="1" dirty="0" smtClean="0">
                <a:latin typeface="+mn-ea"/>
              </a:rPr>
              <a:t>这里的</a:t>
            </a:r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首套住房贷款</a:t>
            </a:r>
            <a:r>
              <a:rPr lang="zh-CN" altLang="en-US" sz="3200" b="1" dirty="0" smtClean="0">
                <a:latin typeface="+mn-ea"/>
              </a:rPr>
              <a:t>，是指购买住房享受首套或首次贷款利率的住房贷款。如果您难以确定自有的住房贷款是否符合扣除条件，可以通过查阅贷款合同（协议），或者向办理贷款的银行、住房公积金中心咨询等方式确定认。</a:t>
            </a:r>
            <a:endParaRPr lang="zh-CN" altLang="en-US" sz="32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61392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33767" y="163773"/>
            <a:ext cx="8789158" cy="941696"/>
          </a:xfrm>
        </p:spPr>
        <p:txBody>
          <a:bodyPr>
            <a:norm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三、住房贷款利息专项附加扣除</a:t>
            </a:r>
            <a:endParaRPr lang="zh-CN" altLang="en-US" sz="4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97290" y="1473958"/>
            <a:ext cx="9307322" cy="5022376"/>
          </a:xfrm>
        </p:spPr>
        <p:txBody>
          <a:bodyPr>
            <a:normAutofit/>
          </a:bodyPr>
          <a:lstStyle/>
          <a:p>
            <a:r>
              <a:rPr lang="en-US" altLang="zh-CN" sz="3600" b="1" dirty="0" smtClean="0">
                <a:latin typeface="+mn-ea"/>
              </a:rPr>
              <a:t>2</a:t>
            </a:r>
            <a:r>
              <a:rPr lang="zh-CN" altLang="en-US" sz="3600" b="1" dirty="0" smtClean="0">
                <a:latin typeface="+mn-ea"/>
              </a:rPr>
              <a:t>、扣除的标准和方式</a:t>
            </a:r>
            <a:endParaRPr lang="en-US" altLang="zh-CN" sz="3600" b="1" dirty="0" smtClean="0">
              <a:latin typeface="+mn-ea"/>
            </a:endParaRPr>
          </a:p>
          <a:p>
            <a:endParaRPr lang="en-US" altLang="zh-CN" sz="3600" b="1" dirty="0" smtClean="0">
              <a:latin typeface="+mn-ea"/>
            </a:endParaRPr>
          </a:p>
          <a:p>
            <a:pPr>
              <a:lnSpc>
                <a:spcPts val="4600"/>
              </a:lnSpc>
            </a:pPr>
            <a:r>
              <a:rPr lang="zh-CN" altLang="en-US" sz="3600" b="1" dirty="0" smtClean="0">
                <a:latin typeface="+mn-ea"/>
              </a:rPr>
              <a:t>住房贷款利息支出，在实际发生贷款利息支出期间，按照</a:t>
            </a: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每月</a:t>
            </a:r>
            <a:r>
              <a:rPr lang="en-US" altLang="zh-CN" sz="3600" b="1" dirty="0" smtClean="0">
                <a:solidFill>
                  <a:srgbClr val="FF0000"/>
                </a:solidFill>
                <a:latin typeface="+mn-ea"/>
              </a:rPr>
              <a:t>1000</a:t>
            </a: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元</a:t>
            </a:r>
            <a:r>
              <a:rPr lang="zh-CN" altLang="en-US" sz="3600" b="1" dirty="0" smtClean="0">
                <a:latin typeface="+mn-ea"/>
              </a:rPr>
              <a:t>的标准扣除，扣除期限最长不超过</a:t>
            </a:r>
            <a:r>
              <a:rPr lang="en-US" altLang="zh-CN" sz="3600" b="1" dirty="0" smtClean="0">
                <a:solidFill>
                  <a:srgbClr val="FF0000"/>
                </a:solidFill>
                <a:latin typeface="+mn-ea"/>
              </a:rPr>
              <a:t>240</a:t>
            </a: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个月</a:t>
            </a:r>
            <a:r>
              <a:rPr lang="zh-CN" altLang="en-US" sz="3600" b="1" dirty="0" smtClean="0">
                <a:latin typeface="+mn-ea"/>
              </a:rPr>
              <a:t>。具体由谁来扣除，夫妻双方可以约定，可以选择由其中一方扣除，选择确定后，在一个纳税年度内就不能再变更了。</a:t>
            </a:r>
            <a:endParaRPr lang="zh-CN" altLang="en-US" sz="36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21771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89213" y="122830"/>
            <a:ext cx="8683838" cy="1091821"/>
          </a:xfrm>
        </p:spPr>
        <p:txBody>
          <a:bodyPr>
            <a:norm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三、住房贷款利息专项附加扣除</a:t>
            </a:r>
            <a:endParaRPr lang="zh-CN" altLang="en-US" sz="4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52484" y="1214650"/>
            <a:ext cx="8915400" cy="5308979"/>
          </a:xfrm>
        </p:spPr>
        <p:txBody>
          <a:bodyPr>
            <a:normAutofit/>
          </a:bodyPr>
          <a:lstStyle/>
          <a:p>
            <a:pPr>
              <a:lnSpc>
                <a:spcPts val="4800"/>
              </a:lnSpc>
            </a:pPr>
            <a:r>
              <a:rPr lang="en-US" altLang="zh-CN" sz="3600" b="1" dirty="0" smtClean="0">
                <a:latin typeface="+mn-ea"/>
              </a:rPr>
              <a:t>3</a:t>
            </a:r>
            <a:r>
              <a:rPr lang="zh-CN" altLang="en-US" sz="3600" b="1" dirty="0" smtClean="0">
                <a:latin typeface="+mn-ea"/>
              </a:rPr>
              <a:t>、政策享受的起止时间</a:t>
            </a:r>
            <a:endParaRPr lang="en-US" altLang="zh-CN" sz="3600" b="1" dirty="0" smtClean="0">
              <a:latin typeface="+mn-ea"/>
            </a:endParaRPr>
          </a:p>
          <a:p>
            <a:pPr>
              <a:lnSpc>
                <a:spcPts val="4800"/>
              </a:lnSpc>
            </a:pPr>
            <a:r>
              <a:rPr lang="zh-CN" altLang="en-US" sz="3600" b="1" dirty="0" smtClean="0">
                <a:latin typeface="+mn-ea"/>
              </a:rPr>
              <a:t>住房贷款利息支出，享受扣除政策的起止时间为：贷款合同约定开始</a:t>
            </a: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还款的当月</a:t>
            </a:r>
            <a:r>
              <a:rPr lang="zh-CN" altLang="en-US" sz="3600" b="1" dirty="0" smtClean="0">
                <a:latin typeface="+mn-ea"/>
              </a:rPr>
              <a:t>至贷款全部归还或贷款合同</a:t>
            </a: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终止的当月</a:t>
            </a:r>
            <a:r>
              <a:rPr lang="zh-CN" altLang="en-US" sz="3600" b="1" dirty="0" smtClean="0">
                <a:latin typeface="+mn-ea"/>
              </a:rPr>
              <a:t>。</a:t>
            </a:r>
            <a:endParaRPr lang="en-US" altLang="zh-CN" sz="3600" b="1" dirty="0" smtClean="0">
              <a:latin typeface="+mn-ea"/>
            </a:endParaRPr>
          </a:p>
          <a:p>
            <a:pPr>
              <a:lnSpc>
                <a:spcPts val="4800"/>
              </a:lnSpc>
            </a:pPr>
            <a:r>
              <a:rPr lang="zh-CN" altLang="en-US" sz="3600" b="1" dirty="0" smtClean="0">
                <a:latin typeface="+mn-ea"/>
              </a:rPr>
              <a:t>但扣除期限最长</a:t>
            </a: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不得超过</a:t>
            </a:r>
            <a:r>
              <a:rPr lang="en-US" altLang="zh-CN" sz="3600" b="1" dirty="0" smtClean="0">
                <a:solidFill>
                  <a:srgbClr val="FF0000"/>
                </a:solidFill>
                <a:latin typeface="+mn-ea"/>
              </a:rPr>
              <a:t>240</a:t>
            </a: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个月</a:t>
            </a:r>
            <a:r>
              <a:rPr lang="zh-CN" altLang="en-US" sz="3600" b="1" dirty="0" smtClean="0">
                <a:latin typeface="+mn-ea"/>
              </a:rPr>
              <a:t>。</a:t>
            </a:r>
            <a:endParaRPr lang="zh-CN" altLang="en-US" sz="36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08149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74461" y="0"/>
            <a:ext cx="9103055" cy="1037230"/>
          </a:xfrm>
        </p:spPr>
        <p:txBody>
          <a:bodyPr>
            <a:norm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三、住房贷款利息专项附加扣除</a:t>
            </a:r>
            <a:endParaRPr lang="zh-CN" altLang="en-US" sz="4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74461" y="1246495"/>
            <a:ext cx="8915400" cy="5113361"/>
          </a:xfrm>
        </p:spPr>
        <p:txBody>
          <a:bodyPr>
            <a:normAutofit/>
          </a:bodyPr>
          <a:lstStyle/>
          <a:p>
            <a:pPr>
              <a:lnSpc>
                <a:spcPts val="4700"/>
              </a:lnSpc>
            </a:pPr>
            <a:r>
              <a:rPr lang="en-US" altLang="zh-CN" sz="3600" b="1" dirty="0" smtClean="0"/>
              <a:t>4</a:t>
            </a:r>
            <a:r>
              <a:rPr lang="zh-CN" altLang="en-US" sz="3600" b="1" dirty="0" smtClean="0"/>
              <a:t>、需留存备查的资料</a:t>
            </a:r>
            <a:endParaRPr lang="en-US" altLang="zh-CN" sz="3600" b="1" dirty="0" smtClean="0"/>
          </a:p>
          <a:p>
            <a:pPr>
              <a:lnSpc>
                <a:spcPts val="4700"/>
              </a:lnSpc>
            </a:pPr>
            <a:r>
              <a:rPr lang="zh-CN" altLang="en-US" sz="3600" b="1" dirty="0" smtClean="0"/>
              <a:t>享受住房贷款利息专项附加扣除政策，需要保存好住房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贷款合同、贷款还款支出凭证</a:t>
            </a:r>
            <a:r>
              <a:rPr lang="zh-CN" altLang="en-US" sz="3600" b="1" dirty="0" smtClean="0"/>
              <a:t>等资料，积极配合税务机关查验。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852934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97039" y="286602"/>
            <a:ext cx="9103057" cy="818867"/>
          </a:xfrm>
        </p:spPr>
        <p:txBody>
          <a:bodyPr>
            <a:norm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三、住房贷款利息专项附加扣除</a:t>
            </a:r>
            <a:endParaRPr lang="zh-CN" altLang="en-US" sz="4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01505" y="1514901"/>
            <a:ext cx="9716755" cy="4585648"/>
          </a:xfrm>
        </p:spPr>
        <p:txBody>
          <a:bodyPr>
            <a:norm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特别提醒：</a:t>
            </a:r>
            <a:endParaRPr lang="en-US" altLang="zh-CN" sz="3600" b="1" dirty="0" smtClean="0">
              <a:solidFill>
                <a:srgbClr val="FF0000"/>
              </a:solidFill>
              <a:latin typeface="+mn-ea"/>
            </a:endParaRPr>
          </a:p>
          <a:p>
            <a:pPr>
              <a:lnSpc>
                <a:spcPts val="4800"/>
              </a:lnSpc>
            </a:pPr>
            <a:r>
              <a:rPr lang="en-US" altLang="zh-CN" sz="3600" b="1" dirty="0">
                <a:latin typeface="+mn-ea"/>
              </a:rPr>
              <a:t> </a:t>
            </a:r>
            <a:r>
              <a:rPr lang="en-US" altLang="zh-CN" sz="3600" b="1" dirty="0" smtClean="0">
                <a:latin typeface="+mn-ea"/>
              </a:rPr>
              <a:t>      </a:t>
            </a:r>
            <a:r>
              <a:rPr lang="zh-CN" altLang="en-US" sz="3600" b="1" dirty="0" smtClean="0">
                <a:latin typeface="+mn-ea"/>
              </a:rPr>
              <a:t>纳税人及其配偶</a:t>
            </a: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婚前各自</a:t>
            </a:r>
            <a:r>
              <a:rPr lang="zh-CN" altLang="en-US" sz="3600" b="1" dirty="0" smtClean="0">
                <a:latin typeface="+mn-ea"/>
              </a:rPr>
              <a:t>购买住房发生首套住房贷款的，婚后可以选择一方的住房，由贷款人按照规定金额标准扣除；或者由夫妻双方</a:t>
            </a: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分别</a:t>
            </a:r>
            <a:r>
              <a:rPr lang="zh-CN" altLang="en-US" sz="3600" b="1" dirty="0" smtClean="0">
                <a:latin typeface="+mn-ea"/>
              </a:rPr>
              <a:t>按照规定金额标准的</a:t>
            </a:r>
            <a:r>
              <a:rPr lang="en-US" altLang="zh-CN" sz="3600" b="1" dirty="0" smtClean="0">
                <a:latin typeface="+mn-ea"/>
              </a:rPr>
              <a:t>50%</a:t>
            </a:r>
            <a:r>
              <a:rPr lang="zh-CN" altLang="en-US" sz="3600" b="1" dirty="0" smtClean="0">
                <a:latin typeface="+mn-ea"/>
              </a:rPr>
              <a:t>对各自发生的住房贷款利息支出扣除。</a:t>
            </a:r>
            <a:endParaRPr lang="zh-CN" altLang="en-US" sz="36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78512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97291" y="136478"/>
            <a:ext cx="8093121" cy="805218"/>
          </a:xfrm>
        </p:spPr>
        <p:txBody>
          <a:bodyPr>
            <a:norm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四、住房租金专项附加扣除</a:t>
            </a:r>
            <a:endParaRPr lang="zh-CN" altLang="en-US" sz="44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20119" y="1050878"/>
            <a:ext cx="9184493" cy="5363570"/>
          </a:xfrm>
        </p:spPr>
        <p:txBody>
          <a:bodyPr>
            <a:normAutofit/>
          </a:bodyPr>
          <a:lstStyle/>
          <a:p>
            <a:pPr>
              <a:lnSpc>
                <a:spcPts val="3700"/>
              </a:lnSpc>
            </a:pPr>
            <a:r>
              <a:rPr lang="en-US" altLang="zh-CN" sz="2800" b="1" dirty="0" smtClean="0">
                <a:solidFill>
                  <a:schemeClr val="tx1"/>
                </a:solidFill>
                <a:latin typeface="+mn-ea"/>
              </a:rPr>
              <a:t>1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、政策享受的条件</a:t>
            </a:r>
            <a:endParaRPr lang="en-US" altLang="zh-CN" sz="2800" b="1" dirty="0" smtClean="0">
              <a:solidFill>
                <a:schemeClr val="tx1"/>
              </a:solidFill>
              <a:latin typeface="+mn-ea"/>
            </a:endParaRPr>
          </a:p>
          <a:p>
            <a:pPr>
              <a:lnSpc>
                <a:spcPts val="37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如果您在主要工作城市租了住房，同时符合以下条件，就可以享受住房租金专项附加扣除政策。</a:t>
            </a:r>
            <a:endParaRPr lang="en-US" altLang="zh-CN" sz="2800" b="1" dirty="0" smtClean="0">
              <a:solidFill>
                <a:schemeClr val="tx1"/>
              </a:solidFill>
              <a:latin typeface="+mn-ea"/>
            </a:endParaRPr>
          </a:p>
          <a:p>
            <a:pPr>
              <a:lnSpc>
                <a:spcPts val="37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（</a:t>
            </a:r>
            <a:r>
              <a:rPr lang="en-US" altLang="zh-CN" sz="2800" b="1" dirty="0" smtClean="0">
                <a:solidFill>
                  <a:schemeClr val="tx1"/>
                </a:solidFill>
                <a:latin typeface="+mn-ea"/>
              </a:rPr>
              <a:t>1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）您以及您的配偶在主要工作的城市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没有自有住房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；（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直辖市、计划单列市、副省级城市、地级市全部区域内）</a:t>
            </a:r>
            <a:endParaRPr lang="en-US" altLang="zh-CN" sz="2800" b="1" dirty="0" smtClean="0">
              <a:solidFill>
                <a:srgbClr val="FF0000"/>
              </a:solidFill>
              <a:latin typeface="+mn-ea"/>
            </a:endParaRPr>
          </a:p>
          <a:p>
            <a:pPr>
              <a:lnSpc>
                <a:spcPts val="37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（</a:t>
            </a:r>
            <a:r>
              <a:rPr lang="en-US" altLang="zh-CN" sz="2800" b="1" dirty="0" smtClean="0">
                <a:solidFill>
                  <a:schemeClr val="tx1"/>
                </a:solidFill>
                <a:latin typeface="+mn-ea"/>
              </a:rPr>
              <a:t>2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）您以及您的配偶在同一纳税年度内，均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没有享受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住房贷款利息专项附加扣除政策。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也就是说，住房贷款利息与住房租金两项扣除政策只能享受其中一项，不能同时享受。</a:t>
            </a:r>
            <a:endParaRPr lang="zh-CN" altLang="en-US" sz="2800" b="1" dirty="0">
              <a:solidFill>
                <a:srgbClr val="FF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50544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69995" y="0"/>
            <a:ext cx="8761862" cy="818866"/>
          </a:xfrm>
        </p:spPr>
        <p:txBody>
          <a:bodyPr>
            <a:norm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四、住房租金专项</a:t>
            </a:r>
            <a:r>
              <a:rPr lang="zh-CN" altLang="en-US" sz="44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附加扣除</a:t>
            </a:r>
            <a:endParaRPr lang="zh-CN" altLang="en-US" sz="4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93226" y="1437564"/>
            <a:ext cx="8915400" cy="5195248"/>
          </a:xfrm>
        </p:spPr>
        <p:txBody>
          <a:bodyPr>
            <a:normAutofit/>
          </a:bodyPr>
          <a:lstStyle/>
          <a:p>
            <a:r>
              <a:rPr lang="en-US" altLang="zh-CN" sz="3200" b="1" dirty="0" smtClean="0">
                <a:latin typeface="+mn-ea"/>
              </a:rPr>
              <a:t>2</a:t>
            </a:r>
            <a:r>
              <a:rPr lang="zh-CN" altLang="en-US" sz="3200" b="1" dirty="0" smtClean="0">
                <a:latin typeface="+mn-ea"/>
              </a:rPr>
              <a:t>、扣除的标准和方式</a:t>
            </a:r>
            <a:endParaRPr lang="en-US" altLang="zh-CN" sz="3200" b="1" dirty="0" smtClean="0">
              <a:latin typeface="+mn-ea"/>
            </a:endParaRPr>
          </a:p>
          <a:p>
            <a:r>
              <a:rPr lang="zh-CN" altLang="en-US" sz="3200" b="1" dirty="0" smtClean="0">
                <a:latin typeface="+mn-ea"/>
              </a:rPr>
              <a:t>住房租金的扣除标准，按所在的城市不同分为三档：</a:t>
            </a:r>
            <a:endParaRPr lang="en-US" altLang="zh-CN" sz="3200" b="1" dirty="0" smtClean="0">
              <a:latin typeface="+mn-ea"/>
            </a:endParaRPr>
          </a:p>
          <a:p>
            <a:r>
              <a:rPr lang="zh-CN" altLang="en-US" sz="3200" b="1" dirty="0" smtClean="0">
                <a:latin typeface="+mn-ea"/>
              </a:rPr>
              <a:t>（</a:t>
            </a:r>
            <a:r>
              <a:rPr lang="en-US" altLang="zh-CN" sz="3200" b="1" dirty="0" smtClean="0">
                <a:latin typeface="+mn-ea"/>
              </a:rPr>
              <a:t>1</a:t>
            </a:r>
            <a:r>
              <a:rPr lang="zh-CN" altLang="en-US" sz="3200" b="1" dirty="0" smtClean="0">
                <a:latin typeface="+mn-ea"/>
              </a:rPr>
              <a:t>）如果是直辖市、</a:t>
            </a:r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省会（首府）城市</a:t>
            </a:r>
            <a:r>
              <a:rPr lang="zh-CN" altLang="en-US" sz="3200" b="1" dirty="0" smtClean="0">
                <a:latin typeface="+mn-ea"/>
              </a:rPr>
              <a:t>、计划单列市以及国务院确定的其他城市，扣除标准为</a:t>
            </a:r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每月</a:t>
            </a:r>
            <a:r>
              <a:rPr lang="en-US" altLang="zh-CN" sz="3200" b="1" dirty="0" smtClean="0">
                <a:solidFill>
                  <a:srgbClr val="FF0000"/>
                </a:solidFill>
                <a:latin typeface="+mn-ea"/>
              </a:rPr>
              <a:t>1500</a:t>
            </a:r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元</a:t>
            </a:r>
            <a:r>
              <a:rPr lang="zh-CN" altLang="en-US" sz="3200" b="1" dirty="0" smtClean="0">
                <a:latin typeface="+mn-ea"/>
              </a:rPr>
              <a:t>；</a:t>
            </a:r>
            <a:endParaRPr lang="en-US" altLang="zh-CN" sz="3200" b="1" dirty="0" smtClean="0">
              <a:latin typeface="+mn-ea"/>
            </a:endParaRPr>
          </a:p>
          <a:p>
            <a:r>
              <a:rPr lang="zh-CN" altLang="en-US" sz="3200" b="1" dirty="0" smtClean="0">
                <a:latin typeface="+mn-ea"/>
              </a:rPr>
              <a:t>（</a:t>
            </a:r>
            <a:r>
              <a:rPr lang="en-US" altLang="zh-CN" sz="3200" b="1" dirty="0" smtClean="0">
                <a:latin typeface="+mn-ea"/>
              </a:rPr>
              <a:t>2</a:t>
            </a:r>
            <a:r>
              <a:rPr lang="zh-CN" altLang="en-US" sz="3200" b="1" dirty="0" smtClean="0">
                <a:latin typeface="+mn-ea"/>
              </a:rPr>
              <a:t>）如果是除上述城市以外的市辖区户籍人口超过</a:t>
            </a:r>
            <a:r>
              <a:rPr lang="en-US" altLang="zh-CN" sz="3200" b="1" dirty="0" smtClean="0">
                <a:latin typeface="+mn-ea"/>
              </a:rPr>
              <a:t>100</a:t>
            </a:r>
            <a:r>
              <a:rPr lang="zh-CN" altLang="en-US" sz="3200" b="1" dirty="0" smtClean="0">
                <a:latin typeface="+mn-ea"/>
              </a:rPr>
              <a:t>万的城市，则扣除标准为每月</a:t>
            </a:r>
            <a:r>
              <a:rPr lang="en-US" altLang="zh-CN" sz="3200" b="1" dirty="0" smtClean="0">
                <a:latin typeface="+mn-ea"/>
              </a:rPr>
              <a:t>1000</a:t>
            </a:r>
            <a:r>
              <a:rPr lang="zh-CN" altLang="en-US" sz="3200" b="1" dirty="0" smtClean="0">
                <a:latin typeface="+mn-ea"/>
              </a:rPr>
              <a:t>元；</a:t>
            </a:r>
            <a:r>
              <a:rPr lang="en-US" altLang="zh-CN" sz="3200" b="1" dirty="0" smtClean="0">
                <a:latin typeface="+mn-ea"/>
              </a:rPr>
              <a:t>……</a:t>
            </a:r>
            <a:endParaRPr lang="zh-CN" altLang="en-US" sz="32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79357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05821" y="0"/>
            <a:ext cx="8721070" cy="928048"/>
          </a:xfrm>
        </p:spPr>
        <p:txBody>
          <a:bodyPr>
            <a:norm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四、住房租金专项</a:t>
            </a:r>
            <a:r>
              <a:rPr lang="zh-CN" altLang="en-US" sz="44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附加扣除</a:t>
            </a:r>
            <a:endParaRPr lang="zh-CN" altLang="en-US" sz="4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06221" y="1173706"/>
            <a:ext cx="9498391" cy="5459105"/>
          </a:xfrm>
        </p:spPr>
        <p:txBody>
          <a:bodyPr>
            <a:norm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特别提醒：</a:t>
            </a:r>
            <a:endParaRPr lang="en-US" altLang="zh-CN" sz="3200" b="1" dirty="0" smtClean="0">
              <a:solidFill>
                <a:srgbClr val="FF0000"/>
              </a:solidFill>
              <a:latin typeface="+mn-ea"/>
            </a:endParaRPr>
          </a:p>
          <a:p>
            <a:pPr>
              <a:lnSpc>
                <a:spcPts val="4600"/>
              </a:lnSpc>
            </a:pPr>
            <a:r>
              <a:rPr lang="zh-CN" altLang="en-US" sz="3200" b="1" dirty="0" smtClean="0">
                <a:latin typeface="+mn-ea"/>
              </a:rPr>
              <a:t>住房租金支出，具体</a:t>
            </a:r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由谁</a:t>
            </a:r>
            <a:r>
              <a:rPr lang="zh-CN" altLang="en-US" sz="3200" b="1" dirty="0" smtClean="0">
                <a:latin typeface="+mn-ea"/>
              </a:rPr>
              <a:t>来扣除，需要有所区分。</a:t>
            </a:r>
            <a:endParaRPr lang="en-US" altLang="zh-CN" sz="3200" b="1" dirty="0" smtClean="0">
              <a:latin typeface="+mn-ea"/>
            </a:endParaRPr>
          </a:p>
          <a:p>
            <a:pPr>
              <a:lnSpc>
                <a:spcPts val="4600"/>
              </a:lnSpc>
            </a:pPr>
            <a:r>
              <a:rPr lang="zh-CN" altLang="en-US" sz="3200" b="1" dirty="0" smtClean="0">
                <a:latin typeface="+mn-ea"/>
              </a:rPr>
              <a:t>    如果您和您的配偶主要工作</a:t>
            </a:r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城市相同</a:t>
            </a:r>
            <a:r>
              <a:rPr lang="zh-CN" altLang="en-US" sz="3200" b="1" dirty="0" smtClean="0">
                <a:latin typeface="+mn-ea"/>
              </a:rPr>
              <a:t>的，只能由</a:t>
            </a:r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一方</a:t>
            </a:r>
            <a:r>
              <a:rPr lang="zh-CN" altLang="en-US" sz="3200" b="1" dirty="0" smtClean="0">
                <a:latin typeface="+mn-ea"/>
              </a:rPr>
              <a:t>申请扣除，并且是</a:t>
            </a:r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签订租赁</a:t>
            </a:r>
            <a:r>
              <a:rPr lang="zh-CN" altLang="en-US" sz="3200" b="1" dirty="0" smtClean="0">
                <a:latin typeface="+mn-ea"/>
              </a:rPr>
              <a:t>住房合同的承租人来扣除；</a:t>
            </a:r>
            <a:endParaRPr lang="en-US" altLang="zh-CN" sz="3200" b="1" dirty="0" smtClean="0">
              <a:latin typeface="+mn-ea"/>
            </a:endParaRPr>
          </a:p>
          <a:p>
            <a:pPr>
              <a:lnSpc>
                <a:spcPts val="4600"/>
              </a:lnSpc>
            </a:pPr>
            <a:r>
              <a:rPr lang="zh-CN" altLang="en-US" sz="3200" b="1" dirty="0" smtClean="0">
                <a:latin typeface="+mn-ea"/>
              </a:rPr>
              <a:t>    如果</a:t>
            </a:r>
            <a:r>
              <a:rPr lang="zh-CN" altLang="en-US" sz="3200" b="1" dirty="0">
                <a:latin typeface="+mn-ea"/>
              </a:rPr>
              <a:t>您和您的配偶主要工作</a:t>
            </a:r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城市不相同</a:t>
            </a:r>
            <a:r>
              <a:rPr lang="zh-CN" altLang="en-US" sz="3200" b="1" dirty="0" smtClean="0">
                <a:latin typeface="+mn-ea"/>
              </a:rPr>
              <a:t>的，且双方均在</a:t>
            </a:r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两地没有购买住房</a:t>
            </a:r>
            <a:r>
              <a:rPr lang="zh-CN" altLang="en-US" sz="3200" b="1" dirty="0" smtClean="0">
                <a:latin typeface="+mn-ea"/>
              </a:rPr>
              <a:t>的，则可以按照规定的标准分别进行扣除</a:t>
            </a:r>
            <a:r>
              <a:rPr lang="zh-CN" altLang="en-US" sz="3200" dirty="0" smtClean="0">
                <a:latin typeface="+mn-ea"/>
              </a:rPr>
              <a:t>。</a:t>
            </a:r>
            <a:endParaRPr lang="zh-CN" altLang="en-US" sz="32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19540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97039" y="0"/>
            <a:ext cx="9294125" cy="1023582"/>
          </a:xfrm>
        </p:spPr>
        <p:txBody>
          <a:bodyPr>
            <a:norm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四、住房租金专项</a:t>
            </a:r>
            <a:r>
              <a:rPr lang="zh-CN" altLang="en-US" sz="44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附加扣除</a:t>
            </a:r>
            <a:endParaRPr lang="zh-CN" altLang="en-US" sz="4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19868" y="1235122"/>
            <a:ext cx="9457448" cy="5622878"/>
          </a:xfrm>
        </p:spPr>
        <p:txBody>
          <a:bodyPr>
            <a:normAutofit/>
          </a:bodyPr>
          <a:lstStyle/>
          <a:p>
            <a:r>
              <a:rPr lang="en-US" altLang="zh-CN" sz="3600" b="1" dirty="0" smtClean="0">
                <a:latin typeface="+mn-ea"/>
              </a:rPr>
              <a:t>3</a:t>
            </a:r>
            <a:r>
              <a:rPr lang="zh-CN" altLang="en-US" sz="3600" b="1" dirty="0" smtClean="0">
                <a:latin typeface="+mn-ea"/>
              </a:rPr>
              <a:t>、政策享受的起止时间</a:t>
            </a:r>
            <a:endParaRPr lang="en-US" altLang="zh-CN" sz="3600" b="1" dirty="0" smtClean="0">
              <a:latin typeface="+mn-ea"/>
            </a:endParaRPr>
          </a:p>
          <a:p>
            <a:endParaRPr lang="en-US" altLang="zh-CN" sz="3600" b="1" dirty="0" smtClean="0">
              <a:latin typeface="+mn-ea"/>
            </a:endParaRPr>
          </a:p>
          <a:p>
            <a:pPr>
              <a:lnSpc>
                <a:spcPts val="4700"/>
              </a:lnSpc>
            </a:pPr>
            <a:r>
              <a:rPr lang="en-US" altLang="zh-CN" sz="3600" b="1" dirty="0">
                <a:latin typeface="+mn-ea"/>
              </a:rPr>
              <a:t> </a:t>
            </a:r>
            <a:r>
              <a:rPr lang="en-US" altLang="zh-CN" sz="3600" b="1" dirty="0" smtClean="0">
                <a:latin typeface="+mn-ea"/>
              </a:rPr>
              <a:t>  </a:t>
            </a:r>
            <a:r>
              <a:rPr lang="zh-CN" altLang="en-US" sz="3600" b="1" dirty="0" smtClean="0">
                <a:latin typeface="+mn-ea"/>
              </a:rPr>
              <a:t>享受住房租金专项附加扣除政策的起止时间为：租赁合同（协议）约定的房屋</a:t>
            </a: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租赁期开始的当月</a:t>
            </a:r>
            <a:r>
              <a:rPr lang="zh-CN" altLang="en-US" sz="3600" b="1" dirty="0" smtClean="0">
                <a:latin typeface="+mn-ea"/>
              </a:rPr>
              <a:t>至租赁期</a:t>
            </a: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结束的当月</a:t>
            </a:r>
            <a:r>
              <a:rPr lang="zh-CN" altLang="en-US" sz="3600" b="1" dirty="0" smtClean="0">
                <a:latin typeface="+mn-ea"/>
              </a:rPr>
              <a:t>；</a:t>
            </a:r>
            <a:endParaRPr lang="en-US" altLang="zh-CN" sz="3600" b="1" dirty="0" smtClean="0">
              <a:latin typeface="+mn-ea"/>
            </a:endParaRPr>
          </a:p>
          <a:p>
            <a:pPr>
              <a:lnSpc>
                <a:spcPts val="4700"/>
              </a:lnSpc>
            </a:pPr>
            <a:r>
              <a:rPr lang="zh-CN" altLang="en-US" sz="3600" b="1" dirty="0" smtClean="0">
                <a:latin typeface="+mn-ea"/>
              </a:rPr>
              <a:t>提前终止合同（协议）的，扣除停止时间为实际租赁行为终止的当月。</a:t>
            </a:r>
            <a:endParaRPr lang="zh-CN" altLang="en-US" sz="36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82491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56096" y="132791"/>
            <a:ext cx="9167582" cy="795257"/>
          </a:xfrm>
        </p:spPr>
        <p:txBody>
          <a:bodyPr>
            <a:noAutofit/>
          </a:bodyPr>
          <a:lstStyle/>
          <a:p>
            <a:r>
              <a:rPr lang="zh-CN" altLang="en-US" sz="48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一、子女教育专项附加扣除</a:t>
            </a:r>
            <a:endParaRPr lang="zh-CN" altLang="en-US" sz="48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41945" y="1255592"/>
            <a:ext cx="10358651" cy="5254389"/>
          </a:xfrm>
        </p:spPr>
        <p:txBody>
          <a:bodyPr>
            <a:normAutofit/>
          </a:bodyPr>
          <a:lstStyle/>
          <a:p>
            <a:pPr>
              <a:lnSpc>
                <a:spcPts val="3300"/>
              </a:lnSpc>
              <a:spcBef>
                <a:spcPts val="600"/>
              </a:spcBef>
            </a:pPr>
            <a:r>
              <a:rPr lang="en-US" altLang="zh-CN" sz="2800" b="1" dirty="0" smtClean="0">
                <a:latin typeface="+mn-ea"/>
              </a:rPr>
              <a:t>1</a:t>
            </a:r>
            <a:r>
              <a:rPr lang="zh-CN" altLang="en-US" sz="2800" b="1" dirty="0" smtClean="0">
                <a:latin typeface="+mn-ea"/>
              </a:rPr>
              <a:t>、政策享受的条件</a:t>
            </a:r>
            <a:endParaRPr lang="en-US" altLang="zh-CN" sz="2800" b="1" dirty="0" smtClean="0">
              <a:latin typeface="+mn-ea"/>
            </a:endParaRPr>
          </a:p>
          <a:p>
            <a:pPr>
              <a:lnSpc>
                <a:spcPts val="3300"/>
              </a:lnSpc>
              <a:spcBef>
                <a:spcPts val="600"/>
              </a:spcBef>
            </a:pPr>
            <a:r>
              <a:rPr lang="zh-CN" altLang="en-US" sz="2800" b="1" dirty="0" smtClean="0">
                <a:latin typeface="+mn-ea"/>
              </a:rPr>
              <a:t>      子女接受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全日制学历教育</a:t>
            </a:r>
            <a:r>
              <a:rPr lang="zh-CN" altLang="en-US" sz="2800" b="1" dirty="0" smtClean="0">
                <a:latin typeface="+mn-ea"/>
              </a:rPr>
              <a:t>只要符合以下情形之一，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纳税人和配偶</a:t>
            </a:r>
            <a:r>
              <a:rPr lang="zh-CN" altLang="en-US" sz="2800" b="1" dirty="0" smtClean="0">
                <a:latin typeface="+mn-ea"/>
              </a:rPr>
              <a:t>即可以享受：</a:t>
            </a:r>
            <a:endParaRPr lang="en-US" altLang="zh-CN" sz="2800" b="1" dirty="0" smtClean="0">
              <a:latin typeface="+mn-ea"/>
            </a:endParaRPr>
          </a:p>
          <a:p>
            <a:pPr>
              <a:lnSpc>
                <a:spcPts val="3300"/>
              </a:lnSpc>
              <a:spcBef>
                <a:spcPts val="600"/>
              </a:spcBef>
            </a:pPr>
            <a:r>
              <a:rPr lang="zh-CN" altLang="en-US" sz="2800" b="1" dirty="0" smtClean="0">
                <a:latin typeface="+mn-ea"/>
              </a:rPr>
              <a:t>（</a:t>
            </a:r>
            <a:r>
              <a:rPr lang="en-US" altLang="zh-CN" sz="2800" b="1" dirty="0" smtClean="0">
                <a:latin typeface="+mn-ea"/>
              </a:rPr>
              <a:t>1</a:t>
            </a:r>
            <a:r>
              <a:rPr lang="zh-CN" altLang="en-US" sz="2800" b="1" dirty="0" smtClean="0">
                <a:latin typeface="+mn-ea"/>
              </a:rPr>
              <a:t>）子女年满</a:t>
            </a:r>
            <a:r>
              <a:rPr lang="en-US" altLang="zh-CN" sz="2800" b="1" dirty="0" smtClean="0">
                <a:latin typeface="+mn-ea"/>
              </a:rPr>
              <a:t>3</a:t>
            </a:r>
            <a:r>
              <a:rPr lang="zh-CN" altLang="en-US" sz="2800" b="1" dirty="0" smtClean="0">
                <a:latin typeface="+mn-ea"/>
              </a:rPr>
              <a:t>周岁以上至小学前，此时，不论是否在幼儿园学习；</a:t>
            </a:r>
            <a:endParaRPr lang="en-US" altLang="zh-CN" sz="2800" b="1" dirty="0" smtClean="0">
              <a:latin typeface="+mn-ea"/>
            </a:endParaRPr>
          </a:p>
          <a:p>
            <a:pPr>
              <a:lnSpc>
                <a:spcPts val="3300"/>
              </a:lnSpc>
              <a:spcBef>
                <a:spcPts val="600"/>
              </a:spcBef>
            </a:pPr>
            <a:r>
              <a:rPr lang="zh-CN" altLang="en-US" sz="2800" b="1" dirty="0" smtClean="0">
                <a:latin typeface="+mn-ea"/>
              </a:rPr>
              <a:t>（</a:t>
            </a:r>
            <a:r>
              <a:rPr lang="en-US" altLang="zh-CN" sz="2800" b="1" dirty="0" smtClean="0">
                <a:latin typeface="+mn-ea"/>
              </a:rPr>
              <a:t>2</a:t>
            </a:r>
            <a:r>
              <a:rPr lang="zh-CN" altLang="en-US" sz="2800" b="1" dirty="0" smtClean="0">
                <a:latin typeface="+mn-ea"/>
              </a:rPr>
              <a:t>）子女正在接受小学、初中、高中阶段教育</a:t>
            </a:r>
            <a:r>
              <a:rPr lang="zh-CN" altLang="en-US" sz="2800" b="1" dirty="0">
                <a:latin typeface="+mn-ea"/>
              </a:rPr>
              <a:t>（普通高中、中等职业教育、技工教育</a:t>
            </a:r>
            <a:r>
              <a:rPr lang="zh-CN" altLang="en-US" sz="2800" b="1" dirty="0" smtClean="0">
                <a:latin typeface="+mn-ea"/>
              </a:rPr>
              <a:t>）</a:t>
            </a:r>
            <a:r>
              <a:rPr lang="en-US" altLang="zh-CN" sz="2800" b="1" dirty="0" smtClean="0">
                <a:latin typeface="+mn-ea"/>
              </a:rPr>
              <a:t>;</a:t>
            </a:r>
          </a:p>
          <a:p>
            <a:pPr>
              <a:lnSpc>
                <a:spcPts val="3300"/>
              </a:lnSpc>
              <a:spcBef>
                <a:spcPts val="600"/>
              </a:spcBef>
            </a:pPr>
            <a:r>
              <a:rPr lang="zh-CN" altLang="en-US" sz="2800" b="1" dirty="0" smtClean="0">
                <a:latin typeface="+mn-ea"/>
              </a:rPr>
              <a:t>（</a:t>
            </a:r>
            <a:r>
              <a:rPr lang="en-US" altLang="zh-CN" sz="2800" b="1" dirty="0" smtClean="0">
                <a:latin typeface="+mn-ea"/>
              </a:rPr>
              <a:t>3</a:t>
            </a:r>
            <a:r>
              <a:rPr lang="zh-CN" altLang="en-US" sz="2800" b="1" dirty="0" smtClean="0">
                <a:latin typeface="+mn-ea"/>
              </a:rPr>
              <a:t>）子女正在接受高等教育（大学专科、大学本科、硕士研究生、博士研究生）</a:t>
            </a:r>
            <a:endParaRPr lang="en-US" altLang="zh-CN" sz="2800" b="1" dirty="0" smtClean="0">
              <a:latin typeface="+mn-ea"/>
            </a:endParaRPr>
          </a:p>
          <a:p>
            <a:pPr>
              <a:lnSpc>
                <a:spcPts val="3300"/>
              </a:lnSpc>
              <a:spcBef>
                <a:spcPts val="600"/>
              </a:spcBef>
            </a:pPr>
            <a:r>
              <a:rPr lang="zh-CN" altLang="en-US" sz="2800" b="1" dirty="0" smtClean="0">
                <a:latin typeface="+mn-ea"/>
              </a:rPr>
              <a:t>上述受教育地点，包括在中国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境内</a:t>
            </a:r>
            <a:r>
              <a:rPr lang="zh-CN" altLang="en-US" sz="2800" b="1" dirty="0" smtClean="0">
                <a:latin typeface="+mn-ea"/>
              </a:rPr>
              <a:t>和在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境外</a:t>
            </a:r>
            <a:r>
              <a:rPr lang="zh-CN" altLang="en-US" sz="2800" b="1" dirty="0" smtClean="0">
                <a:latin typeface="+mn-ea"/>
              </a:rPr>
              <a:t>接受教育</a:t>
            </a:r>
            <a:endParaRPr lang="en-US" altLang="zh-CN" sz="28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en-US" altLang="zh-CN" sz="3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3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</a:p>
          <a:p>
            <a:endParaRPr lang="zh-CN" altLang="en-US" sz="36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36116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65529" y="163774"/>
            <a:ext cx="8625384" cy="941696"/>
          </a:xfrm>
        </p:spPr>
        <p:txBody>
          <a:bodyPr>
            <a:norm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四、住房租金专项</a:t>
            </a:r>
            <a:r>
              <a:rPr lang="zh-CN" altLang="en-US" sz="44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附加扣除</a:t>
            </a:r>
            <a:endParaRPr lang="zh-CN" altLang="en-US" sz="4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20521" y="1460310"/>
            <a:ext cx="8915400" cy="4776717"/>
          </a:xfrm>
        </p:spPr>
        <p:txBody>
          <a:bodyPr>
            <a:normAutofit/>
          </a:bodyPr>
          <a:lstStyle/>
          <a:p>
            <a:pPr>
              <a:lnSpc>
                <a:spcPts val="4900"/>
              </a:lnSpc>
            </a:pPr>
            <a:r>
              <a:rPr lang="en-US" altLang="zh-CN" sz="4000" b="1" dirty="0" smtClean="0">
                <a:latin typeface="+mn-ea"/>
              </a:rPr>
              <a:t>4</a:t>
            </a:r>
            <a:r>
              <a:rPr lang="zh-CN" altLang="en-US" sz="3600" b="1" dirty="0" smtClean="0">
                <a:latin typeface="+mn-ea"/>
              </a:rPr>
              <a:t>、需留存备查的资料</a:t>
            </a:r>
            <a:endParaRPr lang="en-US" altLang="zh-CN" sz="3600" b="1" dirty="0" smtClean="0">
              <a:latin typeface="+mn-ea"/>
            </a:endParaRPr>
          </a:p>
          <a:p>
            <a:pPr>
              <a:lnSpc>
                <a:spcPts val="4900"/>
              </a:lnSpc>
            </a:pPr>
            <a:r>
              <a:rPr lang="en-US" altLang="zh-CN" sz="3600" b="1" dirty="0">
                <a:latin typeface="+mn-ea"/>
              </a:rPr>
              <a:t> </a:t>
            </a:r>
            <a:r>
              <a:rPr lang="en-US" altLang="zh-CN" sz="3600" b="1" dirty="0" smtClean="0">
                <a:latin typeface="+mn-ea"/>
              </a:rPr>
              <a:t>   </a:t>
            </a:r>
            <a:r>
              <a:rPr lang="zh-CN" altLang="en-US" sz="3600" b="1" dirty="0" smtClean="0">
                <a:latin typeface="+mn-ea"/>
              </a:rPr>
              <a:t>您申请享受住房租金专项附加扣除政策，需要妥善保管好</a:t>
            </a: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住房租赁合同或协议</a:t>
            </a:r>
            <a:r>
              <a:rPr lang="zh-CN" altLang="en-US" sz="3600" b="1" dirty="0" smtClean="0">
                <a:latin typeface="+mn-ea"/>
              </a:rPr>
              <a:t>等资料，积极配合税务机关查验。</a:t>
            </a:r>
            <a:endParaRPr lang="zh-CN" altLang="en-US" sz="36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48964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29051" y="150126"/>
            <a:ext cx="9375561" cy="1064526"/>
          </a:xfrm>
        </p:spPr>
        <p:txBody>
          <a:bodyPr>
            <a:norm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五、赡养老人专项附加扣除</a:t>
            </a:r>
            <a:endParaRPr lang="zh-CN" altLang="en-US" sz="44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29051" y="1392071"/>
            <a:ext cx="9375561" cy="5172501"/>
          </a:xfrm>
        </p:spPr>
        <p:txBody>
          <a:bodyPr>
            <a:normAutofit/>
          </a:bodyPr>
          <a:lstStyle/>
          <a:p>
            <a:pPr>
              <a:lnSpc>
                <a:spcPts val="4600"/>
              </a:lnSpc>
            </a:pPr>
            <a:r>
              <a:rPr lang="en-US" altLang="zh-CN" sz="3600" b="1" dirty="0" smtClean="0">
                <a:latin typeface="+mn-ea"/>
              </a:rPr>
              <a:t>1</a:t>
            </a:r>
            <a:r>
              <a:rPr lang="zh-CN" altLang="en-US" sz="3600" b="1" dirty="0" smtClean="0">
                <a:latin typeface="+mn-ea"/>
              </a:rPr>
              <a:t>、政策享受的条件</a:t>
            </a:r>
            <a:endParaRPr lang="en-US" altLang="zh-CN" sz="3600" b="1" dirty="0" smtClean="0">
              <a:latin typeface="+mn-ea"/>
            </a:endParaRPr>
          </a:p>
          <a:p>
            <a:pPr>
              <a:lnSpc>
                <a:spcPts val="4600"/>
              </a:lnSpc>
            </a:pPr>
            <a:r>
              <a:rPr lang="zh-CN" altLang="en-US" sz="3600" b="1" dirty="0" smtClean="0">
                <a:latin typeface="+mn-ea"/>
              </a:rPr>
              <a:t>如果您赡养的老人符合以下条件，就可以享受赡养老人专项附加扣除政策：</a:t>
            </a:r>
            <a:endParaRPr lang="en-US" altLang="zh-CN" sz="3600" b="1" dirty="0" smtClean="0">
              <a:latin typeface="+mn-ea"/>
            </a:endParaRPr>
          </a:p>
          <a:p>
            <a:pPr>
              <a:lnSpc>
                <a:spcPts val="4600"/>
              </a:lnSpc>
            </a:pPr>
            <a:r>
              <a:rPr lang="zh-CN" altLang="en-US" sz="3600" b="1" dirty="0" smtClean="0">
                <a:latin typeface="+mn-ea"/>
              </a:rPr>
              <a:t>被赡养人年龄年满</a:t>
            </a:r>
            <a:r>
              <a:rPr lang="en-US" altLang="zh-CN" sz="3600" b="1" dirty="0" smtClean="0">
                <a:solidFill>
                  <a:srgbClr val="FF0000"/>
                </a:solidFill>
                <a:latin typeface="+mn-ea"/>
              </a:rPr>
              <a:t>60</a:t>
            </a: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周岁（含），</a:t>
            </a:r>
            <a:r>
              <a:rPr lang="zh-CN" altLang="en-US" sz="3600" b="1" dirty="0" smtClean="0">
                <a:latin typeface="+mn-ea"/>
              </a:rPr>
              <a:t>这里的被赡养人，是指</a:t>
            </a:r>
            <a:r>
              <a:rPr lang="zh-CN" altLang="en-US" sz="3600" b="1" dirty="0" smtClean="0">
                <a:solidFill>
                  <a:schemeClr val="tx1"/>
                </a:solidFill>
                <a:latin typeface="+mn-ea"/>
              </a:rPr>
              <a:t>父母，包括生父母、继父母、养父母，以及子女均已去世的祖父母、外祖父母。</a:t>
            </a:r>
            <a:endParaRPr lang="zh-CN" altLang="en-US" sz="3600" b="1" dirty="0">
              <a:solidFill>
                <a:schemeClr val="tx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52908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97291" y="150126"/>
            <a:ext cx="9075760" cy="1078174"/>
          </a:xfrm>
        </p:spPr>
        <p:txBody>
          <a:bodyPr>
            <a:norm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五、赡养老人专项附加扣除</a:t>
            </a:r>
            <a:endParaRPr lang="zh-CN" altLang="en-US" sz="4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56949" y="1328381"/>
            <a:ext cx="8915400" cy="5263487"/>
          </a:xfrm>
        </p:spPr>
        <p:txBody>
          <a:bodyPr>
            <a:normAutofit/>
          </a:bodyPr>
          <a:lstStyle/>
          <a:p>
            <a:pPr>
              <a:lnSpc>
                <a:spcPts val="2900"/>
              </a:lnSpc>
            </a:pPr>
            <a:r>
              <a:rPr lang="en-US" altLang="zh-CN" sz="2400" b="1" dirty="0" smtClean="0">
                <a:latin typeface="+mn-ea"/>
              </a:rPr>
              <a:t>2</a:t>
            </a:r>
            <a:r>
              <a:rPr lang="zh-CN" altLang="en-US" sz="2400" b="1" dirty="0" smtClean="0">
                <a:latin typeface="+mn-ea"/>
              </a:rPr>
              <a:t>、扣除的标准和方式</a:t>
            </a:r>
            <a:endParaRPr lang="en-US" altLang="zh-CN" sz="2400" b="1" dirty="0" smtClean="0">
              <a:latin typeface="+mn-ea"/>
            </a:endParaRPr>
          </a:p>
          <a:p>
            <a:pPr>
              <a:lnSpc>
                <a:spcPts val="2900"/>
              </a:lnSpc>
            </a:pPr>
            <a:r>
              <a:rPr lang="zh-CN" altLang="en-US" sz="2400" b="1" dirty="0" smtClean="0">
                <a:latin typeface="+mn-ea"/>
              </a:rPr>
              <a:t>   您赡养一位及以上被赡养人的赡养支出，按照以下标准定额扣除。</a:t>
            </a:r>
            <a:endParaRPr lang="en-US" altLang="zh-CN" sz="2400" b="1" dirty="0" smtClean="0">
              <a:latin typeface="+mn-ea"/>
            </a:endParaRPr>
          </a:p>
          <a:p>
            <a:pPr>
              <a:lnSpc>
                <a:spcPts val="2900"/>
              </a:lnSpc>
            </a:pPr>
            <a:r>
              <a:rPr lang="zh-CN" altLang="en-US" sz="2400" b="1" dirty="0" smtClean="0">
                <a:latin typeface="+mn-ea"/>
              </a:rPr>
              <a:t>   如果您为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</a:rPr>
              <a:t>独生子女</a:t>
            </a:r>
            <a:r>
              <a:rPr lang="zh-CN" altLang="en-US" sz="2400" b="1" dirty="0" smtClean="0">
                <a:latin typeface="+mn-ea"/>
              </a:rPr>
              <a:t>，则按照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</a:rPr>
              <a:t>每月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2000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</a:rPr>
              <a:t>元</a:t>
            </a:r>
            <a:r>
              <a:rPr lang="zh-CN" altLang="en-US" sz="2400" b="1" dirty="0" smtClean="0">
                <a:latin typeface="+mn-ea"/>
              </a:rPr>
              <a:t>的标准定额扣除；</a:t>
            </a:r>
            <a:endParaRPr lang="en-US" altLang="zh-CN" sz="2400" b="1" dirty="0" smtClean="0">
              <a:latin typeface="+mn-ea"/>
            </a:endParaRPr>
          </a:p>
          <a:p>
            <a:pPr>
              <a:lnSpc>
                <a:spcPts val="2900"/>
              </a:lnSpc>
            </a:pPr>
            <a:r>
              <a:rPr lang="zh-CN" altLang="en-US" sz="2400" b="1" dirty="0" smtClean="0">
                <a:latin typeface="+mn-ea"/>
              </a:rPr>
              <a:t>   如果您为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</a:rPr>
              <a:t>非独生子女</a:t>
            </a:r>
            <a:r>
              <a:rPr lang="zh-CN" altLang="en-US" sz="2400" b="1" dirty="0" smtClean="0">
                <a:latin typeface="+mn-ea"/>
              </a:rPr>
              <a:t>，需与您的兄弟姐妹分摊每月</a:t>
            </a:r>
            <a:r>
              <a:rPr lang="en-US" altLang="zh-CN" sz="2400" b="1" dirty="0" smtClean="0">
                <a:latin typeface="+mn-ea"/>
              </a:rPr>
              <a:t>2000</a:t>
            </a:r>
            <a:r>
              <a:rPr lang="zh-CN" altLang="en-US" sz="2400" b="1" dirty="0" smtClean="0">
                <a:latin typeface="+mn-ea"/>
              </a:rPr>
              <a:t>元的扣除额度，但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</a:rPr>
              <a:t>每人</a:t>
            </a:r>
            <a:r>
              <a:rPr lang="zh-CN" altLang="en-US" sz="2400" b="1" dirty="0" smtClean="0">
                <a:latin typeface="+mn-ea"/>
              </a:rPr>
              <a:t>分摊的额度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</a:rPr>
              <a:t>不能超过每月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1000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</a:rPr>
              <a:t>元</a:t>
            </a:r>
            <a:r>
              <a:rPr lang="zh-CN" altLang="en-US" sz="2400" b="1" dirty="0" smtClean="0">
                <a:latin typeface="+mn-ea"/>
              </a:rPr>
              <a:t>。</a:t>
            </a:r>
            <a:endParaRPr lang="en-US" altLang="zh-CN" sz="2400" b="1" dirty="0" smtClean="0">
              <a:latin typeface="+mn-ea"/>
            </a:endParaRPr>
          </a:p>
          <a:p>
            <a:pPr>
              <a:lnSpc>
                <a:spcPts val="2900"/>
              </a:lnSpc>
            </a:pPr>
            <a:r>
              <a:rPr lang="zh-CN" altLang="en-US" sz="2400" b="1" dirty="0" smtClean="0">
                <a:latin typeface="+mn-ea"/>
              </a:rPr>
              <a:t>   具体分摊的方式，可以由您和兄弟姐妹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</a:rPr>
              <a:t>均摊或约定分摊</a:t>
            </a:r>
            <a:r>
              <a:rPr lang="zh-CN" altLang="en-US" sz="2400" b="1" dirty="0" smtClean="0">
                <a:latin typeface="+mn-ea"/>
              </a:rPr>
              <a:t>。也可以由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</a:rPr>
              <a:t>老人指定分摊</a:t>
            </a:r>
            <a:r>
              <a:rPr lang="zh-CN" altLang="en-US" sz="2400" b="1" dirty="0" smtClean="0">
                <a:latin typeface="+mn-ea"/>
              </a:rPr>
              <a:t>。约定或指定分摊的，您和兄弟姐妹还要签订书面分摊协议，并且指定分摊优先于约定分摊。</a:t>
            </a:r>
            <a:endParaRPr lang="en-US" altLang="zh-CN" sz="2400" b="1" dirty="0" smtClean="0">
              <a:latin typeface="+mn-ea"/>
            </a:endParaRPr>
          </a:p>
          <a:p>
            <a:pPr>
              <a:lnSpc>
                <a:spcPts val="2900"/>
              </a:lnSpc>
            </a:pPr>
            <a:r>
              <a:rPr lang="zh-CN" altLang="en-US" sz="2400" b="1" dirty="0" smtClean="0">
                <a:latin typeface="+mn-ea"/>
              </a:rPr>
              <a:t>具体分摊方式和额度确定后，在一个纳税年度内就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</a:rPr>
              <a:t>不能</a:t>
            </a:r>
            <a:r>
              <a:rPr lang="zh-CN" altLang="en-US" sz="2400" b="1" dirty="0" smtClean="0">
                <a:latin typeface="+mn-ea"/>
              </a:rPr>
              <a:t>再变更了。</a:t>
            </a:r>
            <a:endParaRPr lang="zh-CN" altLang="en-US" sz="24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13197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3267" y="122830"/>
            <a:ext cx="9362364" cy="873457"/>
          </a:xfrm>
        </p:spPr>
        <p:txBody>
          <a:bodyPr>
            <a:norm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五、赡养老人专项附加扣除</a:t>
            </a:r>
            <a:endParaRPr lang="zh-CN" altLang="en-US" sz="4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24334" y="1173707"/>
            <a:ext cx="9580278" cy="5684293"/>
          </a:xfrm>
        </p:spPr>
        <p:txBody>
          <a:bodyPr>
            <a:normAutofit/>
          </a:bodyPr>
          <a:lstStyle/>
          <a:p>
            <a:pPr>
              <a:lnSpc>
                <a:spcPts val="4700"/>
              </a:lnSpc>
            </a:pPr>
            <a:r>
              <a:rPr lang="en-US" altLang="zh-CN" sz="3600" b="1" dirty="0" smtClean="0">
                <a:latin typeface="+mn-ea"/>
              </a:rPr>
              <a:t>3</a:t>
            </a:r>
            <a:r>
              <a:rPr lang="zh-CN" altLang="en-US" sz="3600" b="1" dirty="0" smtClean="0">
                <a:latin typeface="+mn-ea"/>
              </a:rPr>
              <a:t>、政策享受的起止时间</a:t>
            </a:r>
            <a:endParaRPr lang="en-US" altLang="zh-CN" sz="3600" b="1" dirty="0" smtClean="0">
              <a:latin typeface="+mn-ea"/>
            </a:endParaRPr>
          </a:p>
          <a:p>
            <a:pPr>
              <a:lnSpc>
                <a:spcPts val="4700"/>
              </a:lnSpc>
            </a:pPr>
            <a:endParaRPr lang="en-US" altLang="zh-CN" sz="3600" b="1" dirty="0" smtClean="0">
              <a:latin typeface="+mn-ea"/>
            </a:endParaRPr>
          </a:p>
          <a:p>
            <a:pPr>
              <a:lnSpc>
                <a:spcPts val="5000"/>
              </a:lnSpc>
            </a:pPr>
            <a:r>
              <a:rPr lang="zh-CN" altLang="en-US" sz="3600" b="1" dirty="0" smtClean="0">
                <a:latin typeface="+mn-ea"/>
              </a:rPr>
              <a:t>   享受赡养老人专项附加扣除政策的起止时间为，被赡养人年</a:t>
            </a: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满</a:t>
            </a:r>
            <a:r>
              <a:rPr lang="en-US" altLang="zh-CN" sz="3600" b="1" dirty="0" smtClean="0">
                <a:solidFill>
                  <a:srgbClr val="FF0000"/>
                </a:solidFill>
                <a:latin typeface="+mn-ea"/>
              </a:rPr>
              <a:t>60</a:t>
            </a: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周岁的当月</a:t>
            </a:r>
            <a:r>
              <a:rPr lang="zh-CN" altLang="en-US" sz="3600" b="1" dirty="0" smtClean="0">
                <a:latin typeface="+mn-ea"/>
              </a:rPr>
              <a:t>至赡养</a:t>
            </a: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义务终止的年末</a:t>
            </a:r>
            <a:r>
              <a:rPr lang="zh-CN" altLang="en-US" sz="3600" b="1" dirty="0" smtClean="0">
                <a:latin typeface="+mn-ea"/>
              </a:rPr>
              <a:t>。</a:t>
            </a:r>
            <a:endParaRPr lang="zh-CN" altLang="en-US" sz="36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21225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60813" y="232012"/>
            <a:ext cx="8871044" cy="887104"/>
          </a:xfrm>
        </p:spPr>
        <p:txBody>
          <a:bodyPr>
            <a:norm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五、赡养老人专项附加扣除</a:t>
            </a:r>
            <a:endParaRPr lang="zh-CN" altLang="en-US" sz="4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9743" y="1337481"/>
            <a:ext cx="9634869" cy="4573741"/>
          </a:xfrm>
        </p:spPr>
        <p:txBody>
          <a:bodyPr>
            <a:normAutofit/>
          </a:bodyPr>
          <a:lstStyle/>
          <a:p>
            <a:r>
              <a:rPr lang="en-US" altLang="zh-CN" sz="3200" b="1" dirty="0" smtClean="0">
                <a:latin typeface="+mn-ea"/>
              </a:rPr>
              <a:t>4</a:t>
            </a:r>
            <a:r>
              <a:rPr lang="zh-CN" altLang="en-US" sz="3200" b="1" dirty="0" smtClean="0">
                <a:latin typeface="+mn-ea"/>
              </a:rPr>
              <a:t>、需留存备查的资料</a:t>
            </a:r>
            <a:endParaRPr lang="en-US" altLang="zh-CN" sz="3200" b="1" dirty="0" smtClean="0">
              <a:latin typeface="+mn-ea"/>
            </a:endParaRPr>
          </a:p>
          <a:p>
            <a:r>
              <a:rPr lang="zh-CN" altLang="en-US" sz="3200" b="1" dirty="0" smtClean="0">
                <a:latin typeface="+mn-ea"/>
              </a:rPr>
              <a:t>   如果您是非独生子女，并且采取了约定分摊或者指定分摊的扣除方式，则需要注意留存好</a:t>
            </a:r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相关书面协议</a:t>
            </a:r>
            <a:r>
              <a:rPr lang="zh-CN" altLang="en-US" sz="3200" b="1" dirty="0" smtClean="0">
                <a:latin typeface="+mn-ea"/>
              </a:rPr>
              <a:t>等资料，积极配合税务机关查验。</a:t>
            </a:r>
            <a:endParaRPr lang="en-US" altLang="zh-CN" sz="3200" b="1" dirty="0" smtClean="0">
              <a:latin typeface="+mn-ea"/>
            </a:endParaRPr>
          </a:p>
          <a:p>
            <a:r>
              <a:rPr lang="zh-CN" altLang="en-US" sz="3200" b="1" dirty="0" smtClean="0">
                <a:latin typeface="+mn-ea"/>
              </a:rPr>
              <a:t>   </a:t>
            </a:r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说明：</a:t>
            </a:r>
            <a:r>
              <a:rPr lang="zh-CN" altLang="en-US" sz="3200" b="1" dirty="0" smtClean="0">
                <a:latin typeface="+mn-ea"/>
              </a:rPr>
              <a:t>独生子女、非独生子女均摊方式扣除的，不需留有任何资料。</a:t>
            </a:r>
            <a:endParaRPr lang="en-US" altLang="zh-CN" sz="3200" b="1" dirty="0" smtClean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68116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83392" y="109182"/>
            <a:ext cx="9348716" cy="873457"/>
          </a:xfrm>
        </p:spPr>
        <p:txBody>
          <a:bodyPr>
            <a:norm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六、大病医疗专项附加扣除</a:t>
            </a:r>
            <a:endParaRPr lang="zh-CN" altLang="en-US" sz="4400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83392" y="1132764"/>
            <a:ext cx="9621220" cy="5540991"/>
          </a:xfrm>
        </p:spPr>
        <p:txBody>
          <a:bodyPr>
            <a:normAutofit/>
          </a:bodyPr>
          <a:lstStyle/>
          <a:p>
            <a:pPr>
              <a:lnSpc>
                <a:spcPts val="4500"/>
              </a:lnSpc>
            </a:pPr>
            <a:r>
              <a:rPr lang="zh-CN" altLang="en-US" sz="3200" b="1" dirty="0" smtClean="0">
                <a:latin typeface="+mn-ea"/>
              </a:rPr>
              <a:t>    纳税人在</a:t>
            </a:r>
            <a:r>
              <a:rPr lang="en-US" altLang="zh-CN" sz="3200" b="1" dirty="0" smtClean="0">
                <a:latin typeface="+mn-ea"/>
              </a:rPr>
              <a:t>2019</a:t>
            </a:r>
            <a:r>
              <a:rPr lang="zh-CN" altLang="en-US" sz="3200" b="1" dirty="0" smtClean="0">
                <a:latin typeface="+mn-ea"/>
              </a:rPr>
              <a:t>年度发生的符合条件的医疗支出，可以在</a:t>
            </a:r>
            <a:r>
              <a:rPr lang="en-US" altLang="zh-CN" sz="3200" b="1" dirty="0" smtClean="0">
                <a:latin typeface="+mn-ea"/>
              </a:rPr>
              <a:t>2020</a:t>
            </a:r>
            <a:r>
              <a:rPr lang="zh-CN" altLang="en-US" sz="3200" b="1" dirty="0" smtClean="0">
                <a:latin typeface="+mn-ea"/>
              </a:rPr>
              <a:t>年通过汇算清缴享受扣除。具体扣除标准和范围将在</a:t>
            </a:r>
            <a:r>
              <a:rPr lang="en-US" altLang="zh-CN" sz="3200" b="1" dirty="0" smtClean="0">
                <a:latin typeface="+mn-ea"/>
              </a:rPr>
              <a:t>《</a:t>
            </a:r>
            <a:r>
              <a:rPr lang="zh-CN" altLang="en-US" sz="3200" b="1" dirty="0" smtClean="0">
                <a:latin typeface="+mn-ea"/>
              </a:rPr>
              <a:t>个人所得税专项附加扣除暂行办法</a:t>
            </a:r>
            <a:r>
              <a:rPr lang="en-US" altLang="zh-CN" sz="3200" b="1" dirty="0" smtClean="0">
                <a:latin typeface="+mn-ea"/>
              </a:rPr>
              <a:t>》</a:t>
            </a:r>
            <a:r>
              <a:rPr lang="zh-CN" altLang="en-US" sz="3200" b="1" dirty="0" smtClean="0">
                <a:latin typeface="+mn-ea"/>
              </a:rPr>
              <a:t>中明确。</a:t>
            </a:r>
            <a:endParaRPr lang="en-US" altLang="zh-CN" sz="3200" b="1" dirty="0" smtClean="0">
              <a:latin typeface="+mn-ea"/>
            </a:endParaRPr>
          </a:p>
          <a:p>
            <a:pPr>
              <a:lnSpc>
                <a:spcPts val="45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+mn-ea"/>
              </a:rPr>
              <a:t>医</a:t>
            </a:r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保目录自费超过</a:t>
            </a:r>
            <a:r>
              <a:rPr lang="en-US" altLang="zh-CN" sz="3200" b="1" dirty="0" smtClean="0">
                <a:solidFill>
                  <a:srgbClr val="FF0000"/>
                </a:solidFill>
                <a:latin typeface="+mn-ea"/>
              </a:rPr>
              <a:t>15000</a:t>
            </a:r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的部分、不超过</a:t>
            </a:r>
            <a:r>
              <a:rPr lang="en-US" altLang="zh-CN" sz="3200" b="1" dirty="0" smtClean="0">
                <a:solidFill>
                  <a:srgbClr val="FF0000"/>
                </a:solidFill>
                <a:latin typeface="+mn-ea"/>
              </a:rPr>
              <a:t>80000</a:t>
            </a:r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限额内扣除</a:t>
            </a:r>
            <a:endParaRPr lang="en-US" altLang="zh-CN" sz="3200" b="1" dirty="0" smtClean="0">
              <a:solidFill>
                <a:srgbClr val="FF0000"/>
              </a:solidFill>
              <a:latin typeface="+mn-ea"/>
            </a:endParaRPr>
          </a:p>
          <a:p>
            <a:pPr>
              <a:lnSpc>
                <a:spcPts val="45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本人、配偶、子女，但是要单独计算</a:t>
            </a:r>
            <a:endParaRPr lang="zh-CN" altLang="en-US" sz="3200" b="1" dirty="0">
              <a:solidFill>
                <a:srgbClr val="FF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70084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42700" y="177421"/>
            <a:ext cx="9089408" cy="955343"/>
          </a:xfrm>
        </p:spPr>
        <p:txBody>
          <a:bodyPr>
            <a:norm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专项附加扣除政策的操作和方法</a:t>
            </a:r>
            <a:endParaRPr lang="zh-CN" altLang="en-US" sz="4400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700" y="900753"/>
            <a:ext cx="9539784" cy="5691116"/>
          </a:xfrm>
        </p:spPr>
        <p:txBody>
          <a:bodyPr>
            <a:normAutofit/>
          </a:bodyPr>
          <a:lstStyle/>
          <a:p>
            <a:r>
              <a:rPr lang="zh-CN" altLang="en-US" sz="3200" b="1" dirty="0" smtClean="0">
                <a:solidFill>
                  <a:schemeClr val="tx1"/>
                </a:solidFill>
                <a:latin typeface="+mn-ea"/>
              </a:rPr>
              <a:t>远程办税端填报</a:t>
            </a:r>
            <a:endParaRPr lang="en-US" altLang="zh-CN" sz="3200" b="1" dirty="0" smtClean="0">
              <a:solidFill>
                <a:schemeClr val="tx1"/>
              </a:solidFill>
              <a:latin typeface="+mn-ea"/>
            </a:endParaRPr>
          </a:p>
          <a:p>
            <a:r>
              <a:rPr lang="zh-CN" altLang="en-US" sz="3200" b="1" dirty="0" smtClean="0">
                <a:solidFill>
                  <a:schemeClr val="tx1"/>
                </a:solidFill>
                <a:latin typeface="+mn-ea"/>
              </a:rPr>
              <a:t>   税务机关将于</a:t>
            </a:r>
            <a:r>
              <a:rPr lang="en-US" altLang="zh-CN" sz="3200" b="1" dirty="0" smtClean="0">
                <a:solidFill>
                  <a:schemeClr val="tx1"/>
                </a:solidFill>
                <a:latin typeface="+mn-ea"/>
              </a:rPr>
              <a:t>2019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</a:rPr>
              <a:t>年</a:t>
            </a:r>
            <a:r>
              <a:rPr lang="en-US" altLang="zh-CN" sz="3200" b="1" dirty="0" smtClean="0">
                <a:solidFill>
                  <a:schemeClr val="tx1"/>
                </a:solidFill>
                <a:latin typeface="+mn-ea"/>
              </a:rPr>
              <a:t>1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</a:rPr>
              <a:t>月</a:t>
            </a:r>
            <a:r>
              <a:rPr lang="en-US" altLang="zh-CN" sz="3200" b="1" dirty="0" smtClean="0">
                <a:solidFill>
                  <a:schemeClr val="tx1"/>
                </a:solidFill>
                <a:latin typeface="+mn-ea"/>
              </a:rPr>
              <a:t>1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</a:rPr>
              <a:t>日正式发布远程办税端，主要包括国家税务总局发布的</a:t>
            </a:r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手机</a:t>
            </a:r>
            <a:r>
              <a:rPr lang="en-US" altLang="zh-CN" sz="3200" b="1" dirty="0" smtClean="0">
                <a:solidFill>
                  <a:srgbClr val="FF0000"/>
                </a:solidFill>
                <a:latin typeface="+mn-ea"/>
              </a:rPr>
              <a:t>APP</a:t>
            </a:r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“个人所得税”和各省电子局网站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</a:rPr>
              <a:t>。</a:t>
            </a:r>
            <a:endParaRPr lang="en-US" altLang="zh-CN" sz="3200" b="1" dirty="0" smtClean="0">
              <a:solidFill>
                <a:schemeClr val="tx1"/>
              </a:solidFill>
              <a:latin typeface="+mn-ea"/>
            </a:endParaRPr>
          </a:p>
          <a:p>
            <a:r>
              <a:rPr lang="zh-CN" altLang="en-US" sz="3200" b="1" dirty="0" smtClean="0">
                <a:solidFill>
                  <a:schemeClr val="tx1"/>
                </a:solidFill>
                <a:latin typeface="+mn-ea"/>
              </a:rPr>
              <a:t>大家只需要下载这些远程办税端软件，通过实名注册，获取登录用户名和密码，进入软件操作界面，就可以看到专项附加扣除信息的填报界面了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</a:rPr>
              <a:t>。</a:t>
            </a:r>
            <a:endParaRPr lang="en-US" altLang="zh-CN" sz="3200" b="1" dirty="0" smtClean="0">
              <a:solidFill>
                <a:schemeClr val="tx1"/>
              </a:solidFill>
              <a:latin typeface="+mn-ea"/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扣缴义务人识别号：</a:t>
            </a:r>
            <a:r>
              <a:rPr lang="en-US" altLang="zh-CN" sz="3200" b="1" smtClean="0">
                <a:solidFill>
                  <a:srgbClr val="FF0000"/>
                </a:solidFill>
                <a:latin typeface="+mn-ea"/>
              </a:rPr>
              <a:t>12130106791399416Q</a:t>
            </a:r>
            <a:endParaRPr lang="en-US" altLang="zh-CN" sz="32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纳税人识别号：个人身份证号</a:t>
            </a:r>
            <a:endParaRPr lang="en-US" altLang="zh-CN" sz="32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纳税人根据自己情况自愿填报</a:t>
            </a:r>
            <a:endParaRPr lang="en-US" altLang="zh-CN" sz="3200" b="1" dirty="0" smtClean="0">
              <a:solidFill>
                <a:srgbClr val="FF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88462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62018" y="119143"/>
            <a:ext cx="8911687" cy="1280890"/>
          </a:xfrm>
        </p:spPr>
        <p:txBody>
          <a:bodyPr>
            <a:norm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注意事项</a:t>
            </a:r>
            <a:endParaRPr lang="zh-CN" altLang="en-US" sz="44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65278" y="1296537"/>
            <a:ext cx="9539334" cy="5090615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sz="3200" b="1" dirty="0" smtClean="0">
                <a:solidFill>
                  <a:schemeClr val="tx1"/>
                </a:solidFill>
                <a:latin typeface="+mn-ea"/>
              </a:rPr>
              <a:t>1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</a:rPr>
              <a:t>、纳税人什么时候报？</a:t>
            </a:r>
            <a:endParaRPr lang="en-US" altLang="zh-CN" sz="3200" b="1" dirty="0" smtClean="0">
              <a:solidFill>
                <a:schemeClr val="tx1"/>
              </a:solidFill>
              <a:latin typeface="+mn-ea"/>
            </a:endParaRPr>
          </a:p>
          <a:p>
            <a:r>
              <a:rPr lang="zh-CN" altLang="en-US" sz="3200" b="1" dirty="0" smtClean="0">
                <a:solidFill>
                  <a:schemeClr val="tx1"/>
                </a:solidFill>
                <a:latin typeface="+mn-ea"/>
              </a:rPr>
              <a:t>   </a:t>
            </a:r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可以提前报、到时报、期间报、年终报、发生变化及时更正。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</a:rPr>
              <a:t>（比如孩子</a:t>
            </a:r>
            <a:r>
              <a:rPr lang="en-US" altLang="zh-CN" sz="3200" b="1" dirty="0" smtClean="0">
                <a:solidFill>
                  <a:schemeClr val="tx1"/>
                </a:solidFill>
                <a:latin typeface="+mn-ea"/>
              </a:rPr>
              <a:t>2019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</a:rPr>
              <a:t>年</a:t>
            </a:r>
            <a:r>
              <a:rPr lang="en-US" altLang="zh-CN" sz="3200" b="1" dirty="0" smtClean="0">
                <a:solidFill>
                  <a:schemeClr val="tx1"/>
                </a:solidFill>
                <a:latin typeface="+mn-ea"/>
              </a:rPr>
              <a:t>5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</a:rPr>
              <a:t>月年满</a:t>
            </a:r>
            <a:r>
              <a:rPr lang="en-US" altLang="zh-CN" sz="3200" b="1" dirty="0" smtClean="0">
                <a:solidFill>
                  <a:schemeClr val="tx1"/>
                </a:solidFill>
                <a:latin typeface="+mn-ea"/>
              </a:rPr>
              <a:t>3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</a:rPr>
              <a:t>周岁，可以在</a:t>
            </a:r>
            <a:r>
              <a:rPr lang="en-US" altLang="zh-CN" sz="3200" b="1" dirty="0" smtClean="0">
                <a:solidFill>
                  <a:schemeClr val="tx1"/>
                </a:solidFill>
                <a:latin typeface="+mn-ea"/>
              </a:rPr>
              <a:t>1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</a:rPr>
              <a:t>月填报，</a:t>
            </a:r>
            <a:r>
              <a:rPr lang="en-US" altLang="zh-CN" sz="3200" b="1" dirty="0" smtClean="0">
                <a:solidFill>
                  <a:schemeClr val="tx1"/>
                </a:solidFill>
                <a:latin typeface="+mn-ea"/>
              </a:rPr>
              <a:t>1-4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</a:rPr>
              <a:t>月不享受子女教育附加扣除，</a:t>
            </a:r>
            <a:r>
              <a:rPr lang="en-US" altLang="zh-CN" sz="3200" b="1" dirty="0" smtClean="0">
                <a:solidFill>
                  <a:schemeClr val="tx1"/>
                </a:solidFill>
                <a:latin typeface="+mn-ea"/>
              </a:rPr>
              <a:t>5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</a:rPr>
              <a:t>月系统自动提取；孩子</a:t>
            </a:r>
            <a:r>
              <a:rPr lang="en-US" altLang="zh-CN" sz="3200" b="1" dirty="0" smtClean="0">
                <a:solidFill>
                  <a:schemeClr val="tx1"/>
                </a:solidFill>
                <a:latin typeface="+mn-ea"/>
              </a:rPr>
              <a:t>2019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</a:rPr>
              <a:t>年</a:t>
            </a:r>
            <a:r>
              <a:rPr lang="en-US" altLang="zh-CN" sz="3200" b="1" dirty="0" smtClean="0">
                <a:solidFill>
                  <a:schemeClr val="tx1"/>
                </a:solidFill>
                <a:latin typeface="+mn-ea"/>
              </a:rPr>
              <a:t>1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</a:rPr>
              <a:t>月年满</a:t>
            </a:r>
            <a:r>
              <a:rPr lang="en-US" altLang="zh-CN" sz="3200" b="1" dirty="0" smtClean="0">
                <a:solidFill>
                  <a:schemeClr val="tx1"/>
                </a:solidFill>
                <a:latin typeface="+mn-ea"/>
              </a:rPr>
              <a:t>3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</a:rPr>
              <a:t>周岁，结果</a:t>
            </a:r>
            <a:r>
              <a:rPr lang="en-US" altLang="zh-CN" sz="3200" b="1" dirty="0" smtClean="0">
                <a:solidFill>
                  <a:schemeClr val="tx1"/>
                </a:solidFill>
                <a:latin typeface="+mn-ea"/>
              </a:rPr>
              <a:t>4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</a:rPr>
              <a:t>月份录入系统，系统会自动补扣</a:t>
            </a:r>
            <a:r>
              <a:rPr lang="en-US" altLang="zh-CN" sz="3200" b="1" dirty="0" smtClean="0">
                <a:solidFill>
                  <a:schemeClr val="tx1"/>
                </a:solidFill>
                <a:latin typeface="+mn-ea"/>
              </a:rPr>
              <a:t>1-3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</a:rPr>
              <a:t>月子女教育专项附加扣除）</a:t>
            </a:r>
            <a:endParaRPr lang="en-US" altLang="zh-CN" sz="3200" b="1" dirty="0" smtClean="0">
              <a:solidFill>
                <a:schemeClr val="tx1"/>
              </a:solidFill>
              <a:latin typeface="+mn-ea"/>
            </a:endParaRPr>
          </a:p>
          <a:p>
            <a:r>
              <a:rPr lang="en-US" altLang="zh-CN" sz="3200" b="1" dirty="0" smtClean="0">
                <a:solidFill>
                  <a:schemeClr val="tx1"/>
                </a:solidFill>
                <a:latin typeface="+mn-ea"/>
              </a:rPr>
              <a:t>2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</a:rPr>
              <a:t>、</a:t>
            </a:r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纳税人填报的信息务必真实、准确</a:t>
            </a:r>
            <a:endParaRPr lang="en-US" altLang="zh-CN" sz="32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涉税信息会和</a:t>
            </a:r>
            <a:r>
              <a:rPr lang="en-US" altLang="zh-CN" sz="3200" b="1" dirty="0" smtClean="0">
                <a:solidFill>
                  <a:srgbClr val="FF0000"/>
                </a:solidFill>
                <a:latin typeface="+mn-ea"/>
              </a:rPr>
              <a:t>10</a:t>
            </a:r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余部门进行比对、核查。</a:t>
            </a:r>
            <a:endParaRPr lang="en-US" altLang="zh-CN" sz="32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提供虚假信息的，责令限期改正；情节严重的，有关部门处理，纳入信用信息系统并实施联合惩戒。</a:t>
            </a:r>
            <a:endParaRPr lang="en-US" altLang="zh-CN" sz="3200" b="1" dirty="0" smtClean="0">
              <a:solidFill>
                <a:srgbClr val="FF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48317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flipV="1">
            <a:off x="2115404" y="-286603"/>
            <a:ext cx="8215952" cy="286603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87856" y="122830"/>
            <a:ext cx="9976513" cy="6892120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</a:t>
            </a:r>
            <a:r>
              <a:rPr lang="en-US" altLang="zh-CN" sz="2000" b="1" dirty="0" smtClean="0">
                <a:solidFill>
                  <a:schemeClr val="tx1"/>
                </a:solidFill>
                <a:latin typeface="+mn-ea"/>
              </a:rPr>
              <a:t>2019</a:t>
            </a:r>
            <a:r>
              <a:rPr lang="zh-CN" altLang="en-US" sz="2000" b="1" dirty="0">
                <a:solidFill>
                  <a:schemeClr val="tx1"/>
                </a:solidFill>
                <a:latin typeface="+mn-ea"/>
              </a:rPr>
              <a:t>年</a:t>
            </a:r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1</a:t>
            </a:r>
            <a:r>
              <a:rPr lang="zh-CN" altLang="en-US" sz="2000" b="1" dirty="0">
                <a:solidFill>
                  <a:schemeClr val="tx1"/>
                </a:solidFill>
                <a:latin typeface="+mn-ea"/>
              </a:rPr>
              <a:t>月</a:t>
            </a:r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1</a:t>
            </a:r>
            <a:r>
              <a:rPr lang="zh-CN" altLang="en-US" sz="2000" b="1" dirty="0">
                <a:solidFill>
                  <a:schemeClr val="tx1"/>
                </a:solidFill>
                <a:latin typeface="+mn-ea"/>
              </a:rPr>
              <a:t>日起，计税方法</a:t>
            </a:r>
            <a:endParaRPr lang="en-US" altLang="zh-CN" sz="2000" b="1" dirty="0">
              <a:solidFill>
                <a:schemeClr val="tx1"/>
              </a:solidFill>
              <a:latin typeface="+mn-ea"/>
            </a:endParaRPr>
          </a:p>
          <a:p>
            <a:r>
              <a:rPr lang="zh-CN" altLang="en-US" sz="2000" b="1" dirty="0" smtClean="0">
                <a:solidFill>
                  <a:schemeClr val="tx1"/>
                </a:solidFill>
                <a:latin typeface="+mn-ea"/>
              </a:rPr>
              <a:t>全年累计</a:t>
            </a:r>
            <a:r>
              <a:rPr lang="zh-CN" altLang="en-US" sz="2000" b="1" dirty="0">
                <a:solidFill>
                  <a:schemeClr val="tx1"/>
                </a:solidFill>
                <a:latin typeface="+mn-ea"/>
              </a:rPr>
              <a:t>预扣预缴应纳税所得额</a:t>
            </a:r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=</a:t>
            </a:r>
            <a:r>
              <a:rPr lang="zh-CN" altLang="en-US" sz="2000" b="1" dirty="0">
                <a:solidFill>
                  <a:schemeClr val="tx1"/>
                </a:solidFill>
                <a:latin typeface="+mn-ea"/>
              </a:rPr>
              <a:t>累计收入</a:t>
            </a:r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-</a:t>
            </a:r>
            <a:r>
              <a:rPr lang="zh-CN" altLang="en-US" sz="2000" b="1" dirty="0">
                <a:solidFill>
                  <a:schemeClr val="tx1"/>
                </a:solidFill>
                <a:latin typeface="+mn-ea"/>
              </a:rPr>
              <a:t>累计免税收入</a:t>
            </a:r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-</a:t>
            </a:r>
            <a:r>
              <a:rPr lang="zh-CN" altLang="en-US" sz="2000" b="1" dirty="0">
                <a:solidFill>
                  <a:schemeClr val="tx1"/>
                </a:solidFill>
                <a:latin typeface="+mn-ea"/>
              </a:rPr>
              <a:t>累计减除费用</a:t>
            </a:r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-</a:t>
            </a:r>
            <a:r>
              <a:rPr lang="zh-CN" altLang="en-US" sz="2000" b="1" dirty="0">
                <a:solidFill>
                  <a:schemeClr val="tx1"/>
                </a:solidFill>
                <a:latin typeface="+mn-ea"/>
              </a:rPr>
              <a:t>累计专项扣除</a:t>
            </a:r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-</a:t>
            </a:r>
            <a:r>
              <a:rPr lang="zh-CN" altLang="en-US" sz="2000" b="1" dirty="0">
                <a:solidFill>
                  <a:schemeClr val="tx1"/>
                </a:solidFill>
                <a:latin typeface="+mn-ea"/>
              </a:rPr>
              <a:t>累计专项附加扣除</a:t>
            </a:r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-</a:t>
            </a:r>
            <a:r>
              <a:rPr lang="zh-CN" altLang="en-US" sz="2000" b="1" dirty="0">
                <a:solidFill>
                  <a:schemeClr val="tx1"/>
                </a:solidFill>
                <a:latin typeface="+mn-ea"/>
              </a:rPr>
              <a:t>累计依法确定的其他扣除</a:t>
            </a:r>
            <a:endParaRPr lang="en-US" altLang="zh-CN" sz="2000" b="1" dirty="0">
              <a:solidFill>
                <a:schemeClr val="tx1"/>
              </a:solidFill>
              <a:latin typeface="+mn-ea"/>
            </a:endParaRPr>
          </a:p>
          <a:p>
            <a:r>
              <a:rPr lang="zh-CN" altLang="en-US" sz="2000" b="1" dirty="0">
                <a:solidFill>
                  <a:schemeClr val="tx1"/>
                </a:solidFill>
                <a:latin typeface="+mn-ea"/>
              </a:rPr>
              <a:t>本期应预扣预缴税额</a:t>
            </a:r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=</a:t>
            </a:r>
            <a:r>
              <a:rPr lang="zh-CN" altLang="en-US" sz="2000" b="1" dirty="0" smtClean="0">
                <a:solidFill>
                  <a:schemeClr val="tx1"/>
                </a:solidFill>
                <a:latin typeface="+mn-ea"/>
              </a:rPr>
              <a:t>（全年累计</a:t>
            </a:r>
            <a:r>
              <a:rPr lang="zh-CN" altLang="en-US" sz="2000" b="1" dirty="0">
                <a:solidFill>
                  <a:schemeClr val="tx1"/>
                </a:solidFill>
                <a:latin typeface="+mn-ea"/>
              </a:rPr>
              <a:t>预扣预缴应纳税所得额*预扣率</a:t>
            </a:r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-</a:t>
            </a:r>
            <a:r>
              <a:rPr lang="zh-CN" altLang="en-US" sz="2000" b="1" dirty="0">
                <a:solidFill>
                  <a:schemeClr val="tx1"/>
                </a:solidFill>
                <a:latin typeface="+mn-ea"/>
              </a:rPr>
              <a:t>速算扣除数）</a:t>
            </a:r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-</a:t>
            </a:r>
            <a:r>
              <a:rPr lang="zh-CN" altLang="en-US" sz="2000" b="1" dirty="0">
                <a:solidFill>
                  <a:schemeClr val="tx1"/>
                </a:solidFill>
                <a:latin typeface="+mn-ea"/>
              </a:rPr>
              <a:t>累计减免税额</a:t>
            </a:r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-</a:t>
            </a:r>
            <a:r>
              <a:rPr lang="zh-CN" altLang="en-US" sz="2000" b="1" dirty="0">
                <a:solidFill>
                  <a:schemeClr val="tx1"/>
                </a:solidFill>
                <a:latin typeface="+mn-ea"/>
              </a:rPr>
              <a:t>累计已预扣预缴税额</a:t>
            </a:r>
          </a:p>
          <a:p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5545335"/>
              </p:ext>
            </p:extLst>
          </p:nvPr>
        </p:nvGraphicFramePr>
        <p:xfrm>
          <a:off x="2129051" y="2060814"/>
          <a:ext cx="8662465" cy="46948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1570"/>
                <a:gridCol w="3764849"/>
                <a:gridCol w="2053023"/>
                <a:gridCol w="2053023"/>
              </a:tblGrid>
              <a:tr h="586854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级数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     全年累计预扣预缴应纳税所得额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         预扣率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    速算扣除数</a:t>
                      </a:r>
                      <a:endParaRPr lang="zh-CN" altLang="en-US" dirty="0"/>
                    </a:p>
                  </a:txBody>
                  <a:tcPr/>
                </a:tc>
              </a:tr>
              <a:tr h="586854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不超过</a:t>
                      </a:r>
                      <a:r>
                        <a:rPr lang="en-US" altLang="zh-CN" dirty="0" smtClean="0"/>
                        <a:t>36000</a:t>
                      </a:r>
                      <a:r>
                        <a:rPr lang="zh-CN" altLang="en-US" dirty="0" smtClean="0"/>
                        <a:t>元的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            3%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           0</a:t>
                      </a:r>
                      <a:endParaRPr lang="zh-CN" altLang="en-US" dirty="0"/>
                    </a:p>
                  </a:txBody>
                  <a:tcPr/>
                </a:tc>
              </a:tr>
              <a:tr h="586854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超过</a:t>
                      </a:r>
                      <a:r>
                        <a:rPr lang="en-US" altLang="zh-CN" dirty="0" smtClean="0"/>
                        <a:t>36000</a:t>
                      </a:r>
                      <a:r>
                        <a:rPr lang="zh-CN" altLang="en-US" dirty="0" smtClean="0"/>
                        <a:t>元至</a:t>
                      </a:r>
                      <a:r>
                        <a:rPr lang="en-US" altLang="zh-CN" dirty="0" smtClean="0"/>
                        <a:t>144000</a:t>
                      </a:r>
                      <a:r>
                        <a:rPr lang="zh-CN" altLang="en-US" dirty="0" smtClean="0"/>
                        <a:t>元的部分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          10%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         2520</a:t>
                      </a:r>
                      <a:endParaRPr lang="zh-CN" altLang="en-US" dirty="0"/>
                    </a:p>
                  </a:txBody>
                  <a:tcPr/>
                </a:tc>
              </a:tr>
              <a:tr h="586854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3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/>
                        <a:t>超过</a:t>
                      </a:r>
                      <a:r>
                        <a:rPr lang="en-US" altLang="zh-CN" dirty="0" smtClean="0"/>
                        <a:t>144000</a:t>
                      </a:r>
                      <a:r>
                        <a:rPr lang="zh-CN" altLang="en-US" dirty="0" smtClean="0"/>
                        <a:t>元至</a:t>
                      </a:r>
                      <a:r>
                        <a:rPr lang="en-US" altLang="zh-CN" dirty="0" smtClean="0"/>
                        <a:t>300000</a:t>
                      </a:r>
                      <a:r>
                        <a:rPr lang="zh-CN" altLang="en-US" dirty="0" smtClean="0"/>
                        <a:t>元的部分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          20%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        16920</a:t>
                      </a:r>
                      <a:endParaRPr lang="zh-CN" altLang="en-US" dirty="0"/>
                    </a:p>
                  </a:txBody>
                  <a:tcPr/>
                </a:tc>
              </a:tr>
              <a:tr h="586854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4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/>
                        <a:t>超过</a:t>
                      </a:r>
                      <a:r>
                        <a:rPr lang="en-US" altLang="zh-CN" dirty="0" smtClean="0"/>
                        <a:t>300000</a:t>
                      </a:r>
                      <a:r>
                        <a:rPr lang="zh-CN" altLang="en-US" dirty="0" smtClean="0"/>
                        <a:t>元至</a:t>
                      </a:r>
                      <a:r>
                        <a:rPr lang="en-US" altLang="zh-CN" dirty="0" smtClean="0"/>
                        <a:t>420000</a:t>
                      </a:r>
                      <a:r>
                        <a:rPr lang="zh-CN" altLang="en-US" dirty="0" smtClean="0"/>
                        <a:t>元的部分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          25%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        31920</a:t>
                      </a:r>
                      <a:endParaRPr lang="zh-CN" altLang="en-US" dirty="0"/>
                    </a:p>
                  </a:txBody>
                  <a:tcPr/>
                </a:tc>
              </a:tr>
              <a:tr h="586854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5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/>
                        <a:t>超过</a:t>
                      </a:r>
                      <a:r>
                        <a:rPr lang="en-US" altLang="zh-CN" dirty="0" smtClean="0"/>
                        <a:t>420000</a:t>
                      </a:r>
                      <a:r>
                        <a:rPr lang="zh-CN" altLang="en-US" dirty="0" smtClean="0"/>
                        <a:t>元至</a:t>
                      </a:r>
                      <a:r>
                        <a:rPr lang="en-US" altLang="zh-CN" dirty="0" smtClean="0"/>
                        <a:t>660000</a:t>
                      </a:r>
                      <a:r>
                        <a:rPr lang="zh-CN" altLang="en-US" dirty="0" smtClean="0"/>
                        <a:t>元的部分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          30%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        52920</a:t>
                      </a:r>
                      <a:endParaRPr lang="zh-CN" altLang="en-US" dirty="0"/>
                    </a:p>
                  </a:txBody>
                  <a:tcPr/>
                </a:tc>
              </a:tr>
              <a:tr h="586854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6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/>
                        <a:t>超过</a:t>
                      </a:r>
                      <a:r>
                        <a:rPr lang="en-US" altLang="zh-CN" dirty="0" smtClean="0"/>
                        <a:t>660000</a:t>
                      </a:r>
                      <a:r>
                        <a:rPr lang="zh-CN" altLang="en-US" dirty="0" smtClean="0"/>
                        <a:t>元至</a:t>
                      </a:r>
                      <a:r>
                        <a:rPr lang="en-US" altLang="zh-CN" dirty="0" smtClean="0"/>
                        <a:t>960000</a:t>
                      </a:r>
                      <a:r>
                        <a:rPr lang="zh-CN" altLang="en-US" dirty="0" smtClean="0"/>
                        <a:t>元的部分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          35%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        85920</a:t>
                      </a:r>
                      <a:endParaRPr lang="zh-CN" altLang="en-US" dirty="0"/>
                    </a:p>
                  </a:txBody>
                  <a:tcPr/>
                </a:tc>
              </a:tr>
              <a:tr h="586854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7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/>
                        <a:t>超过</a:t>
                      </a:r>
                      <a:r>
                        <a:rPr lang="en-US" altLang="zh-CN" dirty="0" smtClean="0"/>
                        <a:t>960000</a:t>
                      </a:r>
                      <a:r>
                        <a:rPr lang="zh-CN" altLang="en-US" dirty="0" smtClean="0"/>
                        <a:t>元的部分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          45%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       181920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4015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96788" y="0"/>
            <a:ext cx="10290412" cy="2133600"/>
          </a:xfrm>
        </p:spPr>
        <p:txBody>
          <a:bodyPr>
            <a:normAutofit/>
          </a:bodyPr>
          <a:lstStyle/>
          <a:p>
            <a:r>
              <a:rPr lang="zh-CN" altLang="en-US" sz="2800" b="1" dirty="0" smtClean="0"/>
              <a:t>例：某职员</a:t>
            </a:r>
            <a:r>
              <a:rPr lang="en-US" altLang="zh-CN" sz="2800" b="1" dirty="0" smtClean="0"/>
              <a:t>2019</a:t>
            </a:r>
            <a:r>
              <a:rPr lang="zh-CN" altLang="en-US" sz="2800" b="1" dirty="0" smtClean="0"/>
              <a:t>年每月应发工资</a:t>
            </a:r>
            <a:r>
              <a:rPr lang="en-US" altLang="zh-CN" sz="2800" b="1" dirty="0" smtClean="0"/>
              <a:t>30000</a:t>
            </a:r>
            <a:r>
              <a:rPr lang="zh-CN" altLang="en-US" sz="2800" b="1" dirty="0" smtClean="0"/>
              <a:t>元，每月减除费用</a:t>
            </a:r>
            <a:r>
              <a:rPr lang="en-US" altLang="zh-CN" sz="2800" b="1" dirty="0" smtClean="0"/>
              <a:t>5000</a:t>
            </a:r>
            <a:r>
              <a:rPr lang="zh-CN" altLang="en-US" sz="2800" b="1" dirty="0" smtClean="0"/>
              <a:t>元，“三险一金”等专项扣除</a:t>
            </a:r>
            <a:r>
              <a:rPr lang="en-US" altLang="zh-CN" sz="2800" b="1" dirty="0" smtClean="0"/>
              <a:t>4500</a:t>
            </a:r>
            <a:r>
              <a:rPr lang="zh-CN" altLang="en-US" sz="2800" b="1" dirty="0" smtClean="0"/>
              <a:t>元，享受子女、赡养老人专项附加扣除共计</a:t>
            </a:r>
            <a:r>
              <a:rPr lang="en-US" altLang="zh-CN" sz="2800" b="1" dirty="0" smtClean="0"/>
              <a:t>2000</a:t>
            </a:r>
            <a:r>
              <a:rPr lang="zh-CN" altLang="en-US" sz="2800" b="1" dirty="0" smtClean="0"/>
              <a:t>元，假设没有减免收入及减免税额等情况。以三个月为例，计算各月应预扣预缴税额：</a:t>
            </a:r>
            <a:endParaRPr lang="zh-CN" altLang="en-US" sz="28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96788" y="2279175"/>
            <a:ext cx="9907824" cy="4326341"/>
          </a:xfrm>
        </p:spPr>
        <p:txBody>
          <a:bodyPr/>
          <a:lstStyle/>
          <a:p>
            <a:pPr>
              <a:lnSpc>
                <a:spcPts val="4000"/>
              </a:lnSpc>
            </a:pPr>
            <a:r>
              <a:rPr lang="en-US" altLang="zh-CN" sz="2800" b="1" dirty="0" smtClean="0"/>
              <a:t>1</a:t>
            </a:r>
            <a:r>
              <a:rPr lang="zh-CN" altLang="en-US" sz="2800" b="1" dirty="0" smtClean="0"/>
              <a:t>月份</a:t>
            </a:r>
            <a:r>
              <a:rPr lang="zh-CN" altLang="en-US" sz="2800" b="1" dirty="0" smtClean="0">
                <a:sym typeface="Wingdings" panose="05000000000000000000" pitchFamily="2" charset="2"/>
              </a:rPr>
              <a:t>（</a:t>
            </a:r>
            <a:r>
              <a:rPr lang="en-US" altLang="zh-CN" sz="2800" b="1" dirty="0" smtClean="0">
                <a:sym typeface="Wingdings" panose="05000000000000000000" pitchFamily="2" charset="2"/>
              </a:rPr>
              <a:t>30000-5000-4500-2000</a:t>
            </a:r>
            <a:r>
              <a:rPr lang="zh-CN" altLang="en-US" sz="2800" b="1" dirty="0" smtClean="0">
                <a:sym typeface="Wingdings" panose="05000000000000000000" pitchFamily="2" charset="2"/>
              </a:rPr>
              <a:t>）*</a:t>
            </a:r>
            <a:r>
              <a:rPr lang="en-US" altLang="zh-CN" sz="2800" b="1" dirty="0" smtClean="0">
                <a:sym typeface="Wingdings" panose="05000000000000000000" pitchFamily="2" charset="2"/>
              </a:rPr>
              <a:t>3%=555</a:t>
            </a:r>
            <a:r>
              <a:rPr lang="zh-CN" altLang="en-US" sz="2800" b="1" dirty="0" smtClean="0">
                <a:sym typeface="Wingdings" panose="05000000000000000000" pitchFamily="2" charset="2"/>
              </a:rPr>
              <a:t>元</a:t>
            </a:r>
            <a:endParaRPr lang="en-US" altLang="zh-CN" sz="2800" b="1" dirty="0" smtClean="0">
              <a:sym typeface="Wingdings" panose="05000000000000000000" pitchFamily="2" charset="2"/>
            </a:endParaRPr>
          </a:p>
          <a:p>
            <a:pPr>
              <a:lnSpc>
                <a:spcPts val="4000"/>
              </a:lnSpc>
            </a:pPr>
            <a:r>
              <a:rPr lang="en-US" altLang="zh-CN" sz="2800" b="1" dirty="0" smtClean="0">
                <a:sym typeface="Wingdings" panose="05000000000000000000" pitchFamily="2" charset="2"/>
              </a:rPr>
              <a:t>2</a:t>
            </a:r>
            <a:r>
              <a:rPr lang="zh-CN" altLang="en-US" sz="2800" b="1" dirty="0" smtClean="0">
                <a:sym typeface="Wingdings" panose="05000000000000000000" pitchFamily="2" charset="2"/>
              </a:rPr>
              <a:t>月份（</a:t>
            </a:r>
            <a:r>
              <a:rPr lang="en-US" altLang="zh-CN" sz="2800" b="1" dirty="0" smtClean="0">
                <a:sym typeface="Wingdings" panose="05000000000000000000" pitchFamily="2" charset="2"/>
              </a:rPr>
              <a:t>30000</a:t>
            </a:r>
            <a:r>
              <a:rPr lang="zh-CN" altLang="en-US" sz="2800" b="1" dirty="0" smtClean="0">
                <a:sym typeface="Wingdings" panose="05000000000000000000" pitchFamily="2" charset="2"/>
              </a:rPr>
              <a:t>*</a:t>
            </a:r>
            <a:r>
              <a:rPr lang="en-US" altLang="zh-CN" sz="2800" b="1" dirty="0" smtClean="0">
                <a:sym typeface="Wingdings" panose="05000000000000000000" pitchFamily="2" charset="2"/>
              </a:rPr>
              <a:t>2-5000</a:t>
            </a:r>
            <a:r>
              <a:rPr lang="zh-CN" altLang="en-US" sz="2800" b="1" dirty="0" smtClean="0">
                <a:sym typeface="Wingdings" panose="05000000000000000000" pitchFamily="2" charset="2"/>
              </a:rPr>
              <a:t>*</a:t>
            </a:r>
            <a:r>
              <a:rPr lang="en-US" altLang="zh-CN" sz="2800" b="1" dirty="0" smtClean="0">
                <a:sym typeface="Wingdings" panose="05000000000000000000" pitchFamily="2" charset="2"/>
              </a:rPr>
              <a:t>2-4500</a:t>
            </a:r>
            <a:r>
              <a:rPr lang="zh-CN" altLang="en-US" sz="2800" b="1" dirty="0" smtClean="0">
                <a:sym typeface="Wingdings" panose="05000000000000000000" pitchFamily="2" charset="2"/>
              </a:rPr>
              <a:t>*</a:t>
            </a:r>
            <a:r>
              <a:rPr lang="en-US" altLang="zh-CN" sz="2800" b="1" dirty="0" smtClean="0">
                <a:sym typeface="Wingdings" panose="05000000000000000000" pitchFamily="2" charset="2"/>
              </a:rPr>
              <a:t>2-2000</a:t>
            </a:r>
            <a:r>
              <a:rPr lang="zh-CN" altLang="en-US" sz="2800" b="1" dirty="0" smtClean="0">
                <a:sym typeface="Wingdings" panose="05000000000000000000" pitchFamily="2" charset="2"/>
              </a:rPr>
              <a:t>*</a:t>
            </a:r>
            <a:r>
              <a:rPr lang="en-US" altLang="zh-CN" sz="2800" b="1" dirty="0" smtClean="0">
                <a:sym typeface="Wingdings" panose="05000000000000000000" pitchFamily="2" charset="2"/>
              </a:rPr>
              <a:t>2</a:t>
            </a:r>
            <a:r>
              <a:rPr lang="zh-CN" altLang="en-US" sz="2800" b="1" dirty="0" smtClean="0">
                <a:sym typeface="Wingdings" panose="05000000000000000000" pitchFamily="2" charset="2"/>
              </a:rPr>
              <a:t>）*</a:t>
            </a:r>
            <a:r>
              <a:rPr lang="en-US" altLang="zh-CN" sz="2800" b="1" dirty="0" smtClean="0">
                <a:sym typeface="Wingdings" panose="05000000000000000000" pitchFamily="2" charset="2"/>
              </a:rPr>
              <a:t>10%-2520</a:t>
            </a:r>
            <a:r>
              <a:rPr lang="zh-CN" altLang="en-US" sz="2800" b="1" dirty="0" smtClean="0">
                <a:sym typeface="Wingdings" panose="05000000000000000000" pitchFamily="2" charset="2"/>
              </a:rPr>
              <a:t>（速算扣除数）</a:t>
            </a:r>
            <a:r>
              <a:rPr lang="en-US" altLang="zh-CN" sz="2800" b="1" dirty="0" smtClean="0">
                <a:sym typeface="Wingdings" panose="05000000000000000000" pitchFamily="2" charset="2"/>
              </a:rPr>
              <a:t>-555</a:t>
            </a:r>
            <a:r>
              <a:rPr lang="zh-CN" altLang="en-US" sz="2800" b="1" dirty="0" smtClean="0">
                <a:sym typeface="Wingdings" panose="05000000000000000000" pitchFamily="2" charset="2"/>
              </a:rPr>
              <a:t>（</a:t>
            </a:r>
            <a:r>
              <a:rPr lang="en-US" altLang="zh-CN" sz="2800" b="1" dirty="0" smtClean="0">
                <a:sym typeface="Wingdings" panose="05000000000000000000" pitchFamily="2" charset="2"/>
              </a:rPr>
              <a:t>1</a:t>
            </a:r>
            <a:r>
              <a:rPr lang="zh-CN" altLang="en-US" sz="2800" b="1" dirty="0" smtClean="0">
                <a:sym typeface="Wingdings" panose="05000000000000000000" pitchFamily="2" charset="2"/>
              </a:rPr>
              <a:t>月已缴税）</a:t>
            </a:r>
            <a:r>
              <a:rPr lang="en-US" altLang="zh-CN" sz="2800" b="1" dirty="0" smtClean="0">
                <a:sym typeface="Wingdings" panose="05000000000000000000" pitchFamily="2" charset="2"/>
              </a:rPr>
              <a:t> =625</a:t>
            </a:r>
            <a:r>
              <a:rPr lang="zh-CN" altLang="en-US" sz="2800" b="1" dirty="0" smtClean="0">
                <a:sym typeface="Wingdings" panose="05000000000000000000" pitchFamily="2" charset="2"/>
              </a:rPr>
              <a:t>元</a:t>
            </a:r>
            <a:endParaRPr lang="en-US" altLang="zh-CN" sz="2800" b="1" dirty="0" smtClean="0">
              <a:sym typeface="Wingdings" panose="05000000000000000000" pitchFamily="2" charset="2"/>
            </a:endParaRPr>
          </a:p>
          <a:p>
            <a:pPr>
              <a:lnSpc>
                <a:spcPts val="4000"/>
              </a:lnSpc>
            </a:pPr>
            <a:r>
              <a:rPr lang="en-US" altLang="zh-CN" sz="2800" b="1" dirty="0" smtClean="0">
                <a:sym typeface="Wingdings" panose="05000000000000000000" pitchFamily="2" charset="2"/>
              </a:rPr>
              <a:t>3</a:t>
            </a:r>
            <a:r>
              <a:rPr lang="zh-CN" altLang="en-US" sz="2800" b="1" dirty="0" smtClean="0">
                <a:sym typeface="Wingdings" panose="05000000000000000000" pitchFamily="2" charset="2"/>
              </a:rPr>
              <a:t>月份  </a:t>
            </a:r>
            <a:r>
              <a:rPr lang="zh-CN" altLang="en-US" sz="2800" b="1" dirty="0">
                <a:sym typeface="Wingdings" panose="05000000000000000000" pitchFamily="2" charset="2"/>
              </a:rPr>
              <a:t>（</a:t>
            </a:r>
            <a:r>
              <a:rPr lang="en-US" altLang="zh-CN" sz="2800" b="1" dirty="0">
                <a:sym typeface="Wingdings" panose="05000000000000000000" pitchFamily="2" charset="2"/>
              </a:rPr>
              <a:t>30000</a:t>
            </a:r>
            <a:r>
              <a:rPr lang="zh-CN" altLang="en-US" sz="2800" b="1" dirty="0" smtClean="0">
                <a:sym typeface="Wingdings" panose="05000000000000000000" pitchFamily="2" charset="2"/>
              </a:rPr>
              <a:t>*</a:t>
            </a:r>
            <a:r>
              <a:rPr lang="en-US" altLang="zh-CN" sz="2800" b="1" dirty="0" smtClean="0">
                <a:sym typeface="Wingdings" panose="05000000000000000000" pitchFamily="2" charset="2"/>
              </a:rPr>
              <a:t>3-5000</a:t>
            </a:r>
            <a:r>
              <a:rPr lang="zh-CN" altLang="en-US" sz="2800" b="1" dirty="0" smtClean="0">
                <a:sym typeface="Wingdings" panose="05000000000000000000" pitchFamily="2" charset="2"/>
              </a:rPr>
              <a:t>*</a:t>
            </a:r>
            <a:r>
              <a:rPr lang="en-US" altLang="zh-CN" sz="2800" b="1" dirty="0" smtClean="0">
                <a:sym typeface="Wingdings" panose="05000000000000000000" pitchFamily="2" charset="2"/>
              </a:rPr>
              <a:t>3-4500</a:t>
            </a:r>
            <a:r>
              <a:rPr lang="zh-CN" altLang="en-US" sz="2800" b="1" dirty="0" smtClean="0">
                <a:sym typeface="Wingdings" panose="05000000000000000000" pitchFamily="2" charset="2"/>
              </a:rPr>
              <a:t>*</a:t>
            </a:r>
            <a:r>
              <a:rPr lang="en-US" altLang="zh-CN" sz="2800" b="1" dirty="0" smtClean="0">
                <a:sym typeface="Wingdings" panose="05000000000000000000" pitchFamily="2" charset="2"/>
              </a:rPr>
              <a:t>3-2000</a:t>
            </a:r>
            <a:r>
              <a:rPr lang="zh-CN" altLang="en-US" sz="2800" b="1" dirty="0" smtClean="0">
                <a:sym typeface="Wingdings" panose="05000000000000000000" pitchFamily="2" charset="2"/>
              </a:rPr>
              <a:t>*</a:t>
            </a:r>
            <a:r>
              <a:rPr lang="en-US" altLang="zh-CN" sz="2800" b="1" dirty="0" smtClean="0">
                <a:sym typeface="Wingdings" panose="05000000000000000000" pitchFamily="2" charset="2"/>
              </a:rPr>
              <a:t>3</a:t>
            </a:r>
            <a:r>
              <a:rPr lang="zh-CN" altLang="en-US" sz="2800" b="1" dirty="0" smtClean="0">
                <a:sym typeface="Wingdings" panose="05000000000000000000" pitchFamily="2" charset="2"/>
              </a:rPr>
              <a:t>）</a:t>
            </a:r>
            <a:r>
              <a:rPr lang="zh-CN" altLang="en-US" sz="2800" b="1" dirty="0">
                <a:sym typeface="Wingdings" panose="05000000000000000000" pitchFamily="2" charset="2"/>
              </a:rPr>
              <a:t>*</a:t>
            </a:r>
            <a:r>
              <a:rPr lang="en-US" altLang="zh-CN" sz="2800" b="1" dirty="0">
                <a:sym typeface="Wingdings" panose="05000000000000000000" pitchFamily="2" charset="2"/>
              </a:rPr>
              <a:t>10%-2520</a:t>
            </a:r>
            <a:r>
              <a:rPr lang="zh-CN" altLang="en-US" sz="2800" b="1" dirty="0">
                <a:sym typeface="Wingdings" panose="05000000000000000000" pitchFamily="2" charset="2"/>
              </a:rPr>
              <a:t>（速算扣除数）</a:t>
            </a:r>
            <a:r>
              <a:rPr lang="en-US" altLang="zh-CN" sz="2800" b="1" dirty="0">
                <a:sym typeface="Wingdings" panose="05000000000000000000" pitchFamily="2" charset="2"/>
              </a:rPr>
              <a:t>-555</a:t>
            </a:r>
            <a:r>
              <a:rPr lang="zh-CN" altLang="en-US" sz="2800" b="1" dirty="0">
                <a:sym typeface="Wingdings" panose="05000000000000000000" pitchFamily="2" charset="2"/>
              </a:rPr>
              <a:t>（</a:t>
            </a:r>
            <a:r>
              <a:rPr lang="en-US" altLang="zh-CN" sz="2800" b="1" dirty="0">
                <a:sym typeface="Wingdings" panose="05000000000000000000" pitchFamily="2" charset="2"/>
              </a:rPr>
              <a:t>1</a:t>
            </a:r>
            <a:r>
              <a:rPr lang="zh-CN" altLang="en-US" sz="2800" b="1" dirty="0">
                <a:sym typeface="Wingdings" panose="05000000000000000000" pitchFamily="2" charset="2"/>
              </a:rPr>
              <a:t>月已</a:t>
            </a:r>
            <a:r>
              <a:rPr lang="zh-CN" altLang="en-US" sz="2800" b="1" dirty="0" smtClean="0">
                <a:sym typeface="Wingdings" panose="05000000000000000000" pitchFamily="2" charset="2"/>
              </a:rPr>
              <a:t>缴税）</a:t>
            </a:r>
            <a:r>
              <a:rPr lang="en-US" altLang="zh-CN" sz="2800" b="1" dirty="0" smtClean="0">
                <a:sym typeface="Wingdings" panose="05000000000000000000" pitchFamily="2" charset="2"/>
              </a:rPr>
              <a:t>  -625</a:t>
            </a:r>
            <a:r>
              <a:rPr lang="zh-CN" altLang="en-US" sz="2800" b="1" dirty="0" smtClean="0">
                <a:sym typeface="Wingdings" panose="05000000000000000000" pitchFamily="2" charset="2"/>
              </a:rPr>
              <a:t>（</a:t>
            </a:r>
            <a:r>
              <a:rPr lang="en-US" altLang="zh-CN" sz="2800" b="1" dirty="0" smtClean="0">
                <a:sym typeface="Wingdings" panose="05000000000000000000" pitchFamily="2" charset="2"/>
              </a:rPr>
              <a:t>2</a:t>
            </a:r>
            <a:r>
              <a:rPr lang="zh-CN" altLang="en-US" sz="2800" b="1" dirty="0" smtClean="0">
                <a:sym typeface="Wingdings" panose="05000000000000000000" pitchFamily="2" charset="2"/>
              </a:rPr>
              <a:t>月份已缴税）</a:t>
            </a:r>
            <a:r>
              <a:rPr lang="en-US" altLang="zh-CN" sz="2800" b="1" dirty="0" smtClean="0">
                <a:sym typeface="Wingdings" panose="05000000000000000000" pitchFamily="2" charset="2"/>
              </a:rPr>
              <a:t>                       =1850</a:t>
            </a:r>
            <a:r>
              <a:rPr lang="zh-CN" altLang="en-US" sz="2800" b="1" dirty="0" smtClean="0">
                <a:sym typeface="Wingdings" panose="05000000000000000000" pitchFamily="2" charset="2"/>
              </a:rPr>
              <a:t>元</a:t>
            </a:r>
            <a:endParaRPr lang="en-US" altLang="zh-CN" sz="2800" b="1" dirty="0">
              <a:sym typeface="Wingdings" panose="05000000000000000000" pitchFamily="2" charset="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5941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24585" y="0"/>
            <a:ext cx="8529851" cy="1228299"/>
          </a:xfrm>
        </p:spPr>
        <p:txBody>
          <a:bodyPr>
            <a:normAutofit/>
          </a:bodyPr>
          <a:lstStyle/>
          <a:p>
            <a:r>
              <a:rPr lang="zh-CN" altLang="en-US" sz="48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一、子女教育专项附加扣除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24585" y="1228299"/>
            <a:ext cx="9307773" cy="4899546"/>
          </a:xfrm>
        </p:spPr>
        <p:txBody>
          <a:bodyPr>
            <a:normAutofit/>
          </a:bodyPr>
          <a:lstStyle/>
          <a:p>
            <a:r>
              <a:rPr lang="en-US" altLang="zh-CN" sz="2800" b="1" dirty="0" smtClean="0"/>
              <a:t>2</a:t>
            </a:r>
            <a:r>
              <a:rPr lang="zh-CN" altLang="en-US" sz="2800" b="1" dirty="0" smtClean="0"/>
              <a:t>、扣除的标准和方式</a:t>
            </a:r>
            <a:endParaRPr lang="en-US" altLang="zh-CN" sz="2800" b="1" dirty="0" smtClean="0"/>
          </a:p>
          <a:p>
            <a:r>
              <a:rPr lang="zh-CN" altLang="en-US" sz="2800" b="1" dirty="0" smtClean="0">
                <a:solidFill>
                  <a:srgbClr val="FF0000"/>
                </a:solidFill>
              </a:rPr>
              <a:t>每个子女</a:t>
            </a:r>
            <a:r>
              <a:rPr lang="zh-CN" altLang="en-US" sz="2800" b="1" dirty="0" smtClean="0"/>
              <a:t>每月可扣除</a:t>
            </a:r>
            <a:r>
              <a:rPr lang="en-US" altLang="zh-CN" sz="2800" b="1" dirty="0" smtClean="0"/>
              <a:t>1000</a:t>
            </a:r>
            <a:r>
              <a:rPr lang="zh-CN" altLang="en-US" sz="2800" b="1" dirty="0" smtClean="0"/>
              <a:t>元。如果有多个符合扣除条件的子女，每个子女均可享受扣除。</a:t>
            </a:r>
            <a:endParaRPr lang="en-US" altLang="zh-CN" sz="2800" b="1" dirty="0" smtClean="0"/>
          </a:p>
          <a:p>
            <a:pPr marL="0" indent="0">
              <a:buNone/>
            </a:pPr>
            <a:r>
              <a:rPr lang="zh-CN" altLang="en-US" sz="2800" b="1" dirty="0" smtClean="0"/>
              <a:t>      比如，有</a:t>
            </a:r>
            <a:r>
              <a:rPr lang="en-US" altLang="zh-CN" sz="2800" b="1" dirty="0" smtClean="0"/>
              <a:t>2</a:t>
            </a:r>
            <a:r>
              <a:rPr lang="zh-CN" altLang="en-US" sz="2800" b="1" dirty="0" smtClean="0"/>
              <a:t>个子女，则每月可以扣除</a:t>
            </a:r>
            <a:r>
              <a:rPr lang="en-US" altLang="zh-CN" sz="2800" b="1" dirty="0" smtClean="0"/>
              <a:t>2000</a:t>
            </a:r>
            <a:r>
              <a:rPr lang="zh-CN" altLang="en-US" sz="2800" b="1" dirty="0" smtClean="0"/>
              <a:t>元。</a:t>
            </a:r>
            <a:endParaRPr lang="en-US" altLang="zh-CN" sz="2800" b="1" dirty="0" smtClean="0"/>
          </a:p>
          <a:p>
            <a:pPr marL="0" indent="0">
              <a:buNone/>
            </a:pPr>
            <a:r>
              <a:rPr lang="en-US" altLang="zh-CN" sz="2800" b="1" dirty="0"/>
              <a:t> </a:t>
            </a:r>
            <a:r>
              <a:rPr lang="en-US" altLang="zh-CN" sz="2800" b="1" dirty="0" smtClean="0"/>
              <a:t>     </a:t>
            </a:r>
            <a:r>
              <a:rPr lang="zh-CN" altLang="en-US" sz="2800" b="1" dirty="0" smtClean="0"/>
              <a:t>具体由谁来扣除，父母双方可选择确定，假如一个家庭中，子女教育每月有</a:t>
            </a:r>
            <a:r>
              <a:rPr lang="en-US" altLang="zh-CN" sz="2800" b="1" dirty="0" smtClean="0"/>
              <a:t>1000</a:t>
            </a:r>
            <a:r>
              <a:rPr lang="zh-CN" altLang="en-US" sz="2800" b="1" dirty="0" smtClean="0"/>
              <a:t>元的扣除额（即只有</a:t>
            </a:r>
            <a:r>
              <a:rPr lang="en-US" altLang="zh-CN" sz="2800" b="1" dirty="0" smtClean="0"/>
              <a:t>1</a:t>
            </a:r>
            <a:r>
              <a:rPr lang="zh-CN" altLang="en-US" sz="2800" b="1" dirty="0" smtClean="0"/>
              <a:t>个子女），既可以由父母一方全额扣除，页可以父母分别扣除</a:t>
            </a:r>
            <a:r>
              <a:rPr lang="en-US" altLang="zh-CN" sz="2800" b="1" dirty="0" smtClean="0"/>
              <a:t>500</a:t>
            </a:r>
            <a:r>
              <a:rPr lang="zh-CN" altLang="en-US" sz="2800" b="1" dirty="0" smtClean="0"/>
              <a:t>元。</a:t>
            </a:r>
            <a:endParaRPr lang="en-US" altLang="zh-CN" sz="2800" b="1" dirty="0" smtClean="0"/>
          </a:p>
          <a:p>
            <a:pPr marL="0" indent="0">
              <a:buNone/>
            </a:pPr>
            <a:r>
              <a:rPr lang="zh-CN" altLang="en-US" sz="2800" b="1" dirty="0" smtClean="0"/>
              <a:t>只是扣除方式确定后，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一个纳税年度内</a:t>
            </a:r>
            <a:r>
              <a:rPr lang="zh-CN" altLang="en-US" sz="2800" b="1" dirty="0" smtClean="0"/>
              <a:t>不能变更。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619062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10537" y="-11647"/>
            <a:ext cx="8775210" cy="1048877"/>
          </a:xfrm>
        </p:spPr>
        <p:txBody>
          <a:bodyPr>
            <a:normAutofit/>
          </a:bodyPr>
          <a:lstStyle/>
          <a:p>
            <a:r>
              <a:rPr lang="zh-CN" altLang="en-US" sz="48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一、子女教育专项附加扣除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10537" y="1037231"/>
            <a:ext cx="8911687" cy="5513694"/>
          </a:xfrm>
        </p:spPr>
        <p:txBody>
          <a:bodyPr>
            <a:normAutofit/>
          </a:bodyPr>
          <a:lstStyle/>
          <a:p>
            <a:r>
              <a:rPr lang="en-US" altLang="zh-CN" sz="2800" b="1" dirty="0" smtClean="0"/>
              <a:t>3</a:t>
            </a:r>
            <a:r>
              <a:rPr lang="zh-CN" altLang="en-US" sz="2800" b="1" dirty="0" smtClean="0"/>
              <a:t>、政策享受的起止时间</a:t>
            </a:r>
            <a:endParaRPr lang="en-US" altLang="zh-CN" sz="2800" b="1" dirty="0" smtClean="0"/>
          </a:p>
          <a:p>
            <a:r>
              <a:rPr lang="en-US" altLang="zh-CN" sz="2800" b="1" dirty="0"/>
              <a:t> </a:t>
            </a:r>
            <a:r>
              <a:rPr lang="en-US" altLang="zh-CN" sz="2800" b="1" dirty="0" smtClean="0"/>
              <a:t>  </a:t>
            </a:r>
            <a:r>
              <a:rPr lang="zh-CN" altLang="en-US" sz="2800" b="1" dirty="0" smtClean="0"/>
              <a:t>如果是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学前教育</a:t>
            </a:r>
            <a:r>
              <a:rPr lang="zh-CN" altLang="en-US" sz="2800" b="1" dirty="0" smtClean="0"/>
              <a:t>，可以享受子女教育专项附加扣除政策的起止时间为：子女年满</a:t>
            </a:r>
            <a:r>
              <a:rPr lang="en-US" altLang="zh-CN" sz="2800" b="1" dirty="0" smtClean="0"/>
              <a:t>3</a:t>
            </a:r>
            <a:r>
              <a:rPr lang="zh-CN" altLang="en-US" sz="2800" b="1" dirty="0" smtClean="0"/>
              <a:t>周岁的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当月</a:t>
            </a:r>
            <a:r>
              <a:rPr lang="zh-CN" altLang="en-US" sz="2800" b="1" dirty="0" smtClean="0"/>
              <a:t>至小学入学前一月；</a:t>
            </a:r>
            <a:endParaRPr lang="en-US" altLang="zh-CN" sz="2800" b="1" dirty="0" smtClean="0"/>
          </a:p>
          <a:p>
            <a:r>
              <a:rPr lang="en-US" altLang="zh-CN" sz="2800" b="1" dirty="0"/>
              <a:t> </a:t>
            </a:r>
            <a:r>
              <a:rPr lang="en-US" altLang="zh-CN" sz="2800" b="1" dirty="0" smtClean="0"/>
              <a:t>  </a:t>
            </a:r>
            <a:r>
              <a:rPr lang="zh-CN" altLang="en-US" sz="2800" b="1" dirty="0" smtClean="0"/>
              <a:t>如果是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全日制学历教育</a:t>
            </a:r>
            <a:r>
              <a:rPr lang="zh-CN" altLang="en-US" sz="2800" b="1" dirty="0" smtClean="0"/>
              <a:t>，则起止时间为子女接受义务教育、高中教育、高等教育的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入学当月</a:t>
            </a:r>
            <a:r>
              <a:rPr lang="zh-CN" altLang="en-US" sz="2800" b="1" dirty="0" smtClean="0"/>
              <a:t>至教育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r>
              <a:rPr lang="zh-CN" altLang="en-US" sz="2800" b="1" dirty="0" smtClean="0"/>
              <a:t>的当月。</a:t>
            </a:r>
            <a:endParaRPr lang="en-US" altLang="zh-CN" sz="2800" b="1" dirty="0" smtClean="0"/>
          </a:p>
          <a:p>
            <a:r>
              <a:rPr lang="zh-CN" altLang="en-US" sz="2800" b="1" dirty="0" smtClean="0">
                <a:solidFill>
                  <a:srgbClr val="FF0000"/>
                </a:solidFill>
              </a:rPr>
              <a:t>需注意：</a:t>
            </a:r>
            <a:r>
              <a:rPr lang="zh-CN" altLang="en-US" sz="2800" b="1" dirty="0" smtClean="0"/>
              <a:t>享受子女教育专项附加扣除政策起止时间的计算，包含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因病</a:t>
            </a:r>
            <a:r>
              <a:rPr lang="zh-CN" altLang="en-US" sz="2800" b="1" dirty="0" smtClean="0"/>
              <a:t>或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其他非主观原因休学但学籍继续保留的期间，</a:t>
            </a:r>
            <a:r>
              <a:rPr lang="zh-CN" altLang="en-US" sz="2800" b="1" dirty="0" smtClean="0"/>
              <a:t>以及施教机构按规定组织实施的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寒暑假</a:t>
            </a:r>
            <a:r>
              <a:rPr lang="zh-CN" altLang="en-US" sz="2800" b="1" dirty="0" smtClean="0"/>
              <a:t>等假期。</a:t>
            </a:r>
            <a:endParaRPr lang="en-US" altLang="zh-CN" sz="2800" b="1" dirty="0" smtClean="0"/>
          </a:p>
        </p:txBody>
      </p:sp>
    </p:spTree>
    <p:extLst>
      <p:ext uri="{BB962C8B-B14F-4D97-AF65-F5344CB8AC3E}">
        <p14:creationId xmlns:p14="http://schemas.microsoft.com/office/powerpoint/2010/main" val="214905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05971" y="0"/>
            <a:ext cx="9798644" cy="887104"/>
          </a:xfrm>
        </p:spPr>
        <p:txBody>
          <a:bodyPr>
            <a:normAutofit/>
          </a:bodyPr>
          <a:lstStyle/>
          <a:p>
            <a:r>
              <a:rPr lang="zh-CN" altLang="en-US" sz="48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一、子女教育专项附加扣除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05971" y="1282890"/>
            <a:ext cx="8915400" cy="5227092"/>
          </a:xfrm>
        </p:spPr>
        <p:txBody>
          <a:bodyPr>
            <a:normAutofit/>
          </a:bodyPr>
          <a:lstStyle/>
          <a:p>
            <a:pPr>
              <a:lnSpc>
                <a:spcPts val="4600"/>
              </a:lnSpc>
            </a:pPr>
            <a:r>
              <a:rPr lang="en-US" altLang="zh-CN" sz="3600" b="1" dirty="0" smtClean="0">
                <a:latin typeface="+mn-ea"/>
              </a:rPr>
              <a:t>4</a:t>
            </a:r>
            <a:r>
              <a:rPr lang="zh-CN" altLang="en-US" sz="3600" b="1" dirty="0" smtClean="0">
                <a:latin typeface="+mn-ea"/>
              </a:rPr>
              <a:t>、需留存备查的资料</a:t>
            </a:r>
            <a:endParaRPr lang="en-US" altLang="zh-CN" sz="3600" b="1" dirty="0" smtClean="0">
              <a:latin typeface="+mn-ea"/>
            </a:endParaRPr>
          </a:p>
          <a:p>
            <a:pPr>
              <a:lnSpc>
                <a:spcPts val="4600"/>
              </a:lnSpc>
            </a:pPr>
            <a:r>
              <a:rPr lang="en-US" altLang="zh-CN" sz="3600" b="1" dirty="0">
                <a:latin typeface="+mn-ea"/>
              </a:rPr>
              <a:t> </a:t>
            </a:r>
            <a:r>
              <a:rPr lang="en-US" altLang="zh-CN" sz="3600" b="1" dirty="0" smtClean="0">
                <a:latin typeface="+mn-ea"/>
              </a:rPr>
              <a:t> </a:t>
            </a:r>
            <a:r>
              <a:rPr lang="zh-CN" altLang="en-US" sz="3600" b="1" dirty="0" smtClean="0">
                <a:latin typeface="+mn-ea"/>
              </a:rPr>
              <a:t>如果您的子女在</a:t>
            </a: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境内</a:t>
            </a:r>
            <a:r>
              <a:rPr lang="zh-CN" altLang="en-US" sz="3600" b="1" dirty="0" smtClean="0">
                <a:latin typeface="+mn-ea"/>
              </a:rPr>
              <a:t>接受教育，</a:t>
            </a: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不需要</a:t>
            </a:r>
            <a:r>
              <a:rPr lang="zh-CN" altLang="en-US" sz="3600" b="1" dirty="0" smtClean="0">
                <a:latin typeface="+mn-ea"/>
              </a:rPr>
              <a:t>特别留存资料；</a:t>
            </a:r>
            <a:endParaRPr lang="en-US" altLang="zh-CN" sz="3600" b="1" dirty="0" smtClean="0">
              <a:latin typeface="+mn-ea"/>
            </a:endParaRPr>
          </a:p>
          <a:p>
            <a:pPr>
              <a:lnSpc>
                <a:spcPts val="4600"/>
              </a:lnSpc>
            </a:pPr>
            <a:r>
              <a:rPr lang="en-US" altLang="zh-CN" sz="3600" b="1" dirty="0">
                <a:latin typeface="+mn-ea"/>
              </a:rPr>
              <a:t>  </a:t>
            </a:r>
            <a:r>
              <a:rPr lang="zh-CN" altLang="en-US" sz="3600" b="1" dirty="0" smtClean="0">
                <a:latin typeface="+mn-ea"/>
              </a:rPr>
              <a:t>如果您的子女在境外接受教育，则需要留存境外学校</a:t>
            </a: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录取通知书、留学签证</a:t>
            </a:r>
            <a:r>
              <a:rPr lang="zh-CN" altLang="en-US" sz="3600" b="1" dirty="0" smtClean="0">
                <a:latin typeface="+mn-ea"/>
              </a:rPr>
              <a:t>等相关教育资料，并积极配合税务机关的查验</a:t>
            </a:r>
            <a:r>
              <a:rPr lang="zh-CN" altLang="en-US" sz="3600" dirty="0" smtClean="0">
                <a:latin typeface="+mn-ea"/>
              </a:rPr>
              <a:t>。</a:t>
            </a:r>
            <a:endParaRPr lang="zh-CN" altLang="en-US" sz="36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19813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15002" y="0"/>
            <a:ext cx="9021320" cy="982639"/>
          </a:xfrm>
        </p:spPr>
        <p:txBody>
          <a:bodyPr>
            <a:norm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二、继续教育专项附加扣除</a:t>
            </a:r>
            <a:endParaRPr lang="zh-CN" altLang="en-US" sz="4800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15002" y="1528549"/>
            <a:ext cx="9430752" cy="4899546"/>
          </a:xfrm>
        </p:spPr>
        <p:txBody>
          <a:bodyPr>
            <a:normAutofit/>
          </a:bodyPr>
          <a:lstStyle/>
          <a:p>
            <a:pPr>
              <a:lnSpc>
                <a:spcPts val="4400"/>
              </a:lnSpc>
            </a:pPr>
            <a:r>
              <a:rPr lang="en-US" altLang="zh-CN" sz="3200" b="1" dirty="0" smtClean="0">
                <a:latin typeface="+mn-ea"/>
              </a:rPr>
              <a:t>1</a:t>
            </a:r>
            <a:r>
              <a:rPr lang="zh-CN" altLang="en-US" sz="3200" b="1" dirty="0" smtClean="0">
                <a:latin typeface="+mn-ea"/>
              </a:rPr>
              <a:t>、政策享受的条件</a:t>
            </a:r>
            <a:endParaRPr lang="en-US" altLang="zh-CN" sz="3200" b="1" dirty="0" smtClean="0">
              <a:latin typeface="+mn-ea"/>
            </a:endParaRPr>
          </a:p>
          <a:p>
            <a:pPr>
              <a:lnSpc>
                <a:spcPts val="4400"/>
              </a:lnSpc>
            </a:pPr>
            <a:r>
              <a:rPr lang="zh-CN" altLang="en-US" sz="3200" b="1" dirty="0" smtClean="0">
                <a:latin typeface="+mn-ea"/>
              </a:rPr>
              <a:t>   您在中国境内接受继续教育，有下列情形之一的，就可以享受继续教育专项附加扣除政策</a:t>
            </a:r>
            <a:r>
              <a:rPr lang="zh-CN" altLang="en-US" sz="3200" b="1" dirty="0" smtClean="0">
                <a:latin typeface="+mn-ea"/>
                <a:sym typeface="Wingdings" panose="05000000000000000000" pitchFamily="2" charset="2"/>
              </a:rPr>
              <a:t>：</a:t>
            </a:r>
            <a:endParaRPr lang="en-US" altLang="zh-CN" sz="3200" b="1" dirty="0" smtClean="0">
              <a:latin typeface="+mn-ea"/>
              <a:sym typeface="Wingdings" panose="05000000000000000000" pitchFamily="2" charset="2"/>
            </a:endParaRPr>
          </a:p>
          <a:p>
            <a:pPr>
              <a:lnSpc>
                <a:spcPts val="4400"/>
              </a:lnSpc>
            </a:pPr>
            <a:r>
              <a:rPr lang="zh-CN" altLang="en-US" sz="3200" b="1" dirty="0" smtClean="0">
                <a:latin typeface="+mn-ea"/>
                <a:sym typeface="Wingdings" panose="05000000000000000000" pitchFamily="2" charset="2"/>
              </a:rPr>
              <a:t>  （</a:t>
            </a:r>
            <a:r>
              <a:rPr lang="en-US" altLang="zh-CN" sz="3200" b="1" dirty="0" smtClean="0">
                <a:latin typeface="+mn-ea"/>
                <a:sym typeface="Wingdings" panose="05000000000000000000" pitchFamily="2" charset="2"/>
              </a:rPr>
              <a:t>1</a:t>
            </a:r>
            <a:r>
              <a:rPr lang="zh-CN" altLang="en-US" sz="3200" b="1" dirty="0" smtClean="0">
                <a:latin typeface="+mn-ea"/>
                <a:sym typeface="Wingdings" panose="05000000000000000000" pitchFamily="2" charset="2"/>
              </a:rPr>
              <a:t>）如果正在接受</a:t>
            </a:r>
            <a:r>
              <a:rPr lang="zh-CN" altLang="en-US" sz="3200" b="1" dirty="0" smtClean="0">
                <a:solidFill>
                  <a:srgbClr val="FF0000"/>
                </a:solidFill>
                <a:latin typeface="+mn-ea"/>
                <a:sym typeface="Wingdings" panose="05000000000000000000" pitchFamily="2" charset="2"/>
              </a:rPr>
              <a:t>学历（学位）</a:t>
            </a:r>
            <a:r>
              <a:rPr lang="zh-CN" altLang="en-US" sz="3200" b="1" dirty="0" smtClean="0">
                <a:latin typeface="+mn-ea"/>
                <a:sym typeface="Wingdings" panose="05000000000000000000" pitchFamily="2" charset="2"/>
              </a:rPr>
              <a:t>继续教育，可以在接受教育期间（最长不超过</a:t>
            </a:r>
            <a:r>
              <a:rPr lang="en-US" altLang="zh-CN" sz="3200" b="1" dirty="0" smtClean="0">
                <a:solidFill>
                  <a:srgbClr val="FF0000"/>
                </a:solidFill>
                <a:latin typeface="+mn-ea"/>
                <a:sym typeface="Wingdings" panose="05000000000000000000" pitchFamily="2" charset="2"/>
              </a:rPr>
              <a:t>48</a:t>
            </a:r>
            <a:r>
              <a:rPr lang="zh-CN" altLang="en-US" sz="3200" b="1" dirty="0" smtClean="0">
                <a:solidFill>
                  <a:srgbClr val="FF0000"/>
                </a:solidFill>
                <a:latin typeface="+mn-ea"/>
                <a:sym typeface="Wingdings" panose="05000000000000000000" pitchFamily="2" charset="2"/>
              </a:rPr>
              <a:t>个月</a:t>
            </a:r>
            <a:r>
              <a:rPr lang="zh-CN" altLang="en-US" sz="3200" b="1" dirty="0" smtClean="0">
                <a:latin typeface="+mn-ea"/>
                <a:sym typeface="Wingdings" panose="05000000000000000000" pitchFamily="2" charset="2"/>
              </a:rPr>
              <a:t>）</a:t>
            </a:r>
            <a:r>
              <a:rPr lang="zh-CN" altLang="en-US" sz="3200" b="1" dirty="0" smtClean="0">
                <a:solidFill>
                  <a:srgbClr val="FF0000"/>
                </a:solidFill>
                <a:latin typeface="+mn-ea"/>
                <a:sym typeface="Wingdings" panose="05000000000000000000" pitchFamily="2" charset="2"/>
              </a:rPr>
              <a:t>按月</a:t>
            </a:r>
            <a:r>
              <a:rPr lang="zh-CN" altLang="en-US" sz="3200" b="1" dirty="0" smtClean="0">
                <a:latin typeface="+mn-ea"/>
                <a:sym typeface="Wingdings" panose="05000000000000000000" pitchFamily="2" charset="2"/>
              </a:rPr>
              <a:t>扣除</a:t>
            </a:r>
            <a:r>
              <a:rPr lang="zh-CN" altLang="en-US" sz="3200" dirty="0" smtClean="0">
                <a:latin typeface="+mn-ea"/>
                <a:sym typeface="Wingdings" panose="05000000000000000000" pitchFamily="2" charset="2"/>
              </a:rPr>
              <a:t>；</a:t>
            </a:r>
            <a:endParaRPr lang="zh-CN" altLang="en-US" sz="32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12242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89213" y="0"/>
            <a:ext cx="8492770" cy="805218"/>
          </a:xfrm>
        </p:spPr>
        <p:txBody>
          <a:bodyPr>
            <a:no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二、继续教育专项附加扣除</a:t>
            </a:r>
            <a:endParaRPr lang="zh-CN" altLang="en-US" sz="48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77898" y="1164609"/>
            <a:ext cx="8915400" cy="5495498"/>
          </a:xfrm>
        </p:spPr>
        <p:txBody>
          <a:bodyPr>
            <a:normAutofit/>
          </a:bodyPr>
          <a:lstStyle/>
          <a:p>
            <a:r>
              <a:rPr lang="zh-CN" altLang="en-US" sz="2800" b="1" dirty="0" smtClean="0">
                <a:latin typeface="+mn-ea"/>
              </a:rPr>
              <a:t>（</a:t>
            </a:r>
            <a:r>
              <a:rPr lang="en-US" altLang="zh-CN" sz="2800" b="1" dirty="0" smtClean="0">
                <a:latin typeface="+mn-ea"/>
              </a:rPr>
              <a:t>2</a:t>
            </a:r>
            <a:r>
              <a:rPr lang="zh-CN" altLang="en-US" sz="2800" b="1" dirty="0" smtClean="0">
                <a:latin typeface="+mn-ea"/>
              </a:rPr>
              <a:t>）如果接受的是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资格类</a:t>
            </a:r>
            <a:r>
              <a:rPr lang="zh-CN" altLang="en-US" sz="2800" b="1" dirty="0" smtClean="0">
                <a:latin typeface="+mn-ea"/>
              </a:rPr>
              <a:t>的继续教育，且在纳税年度内已经取得了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技能人员、专业技术人员职业资格</a:t>
            </a:r>
            <a:r>
              <a:rPr lang="zh-CN" altLang="en-US" sz="2800" b="1" dirty="0" smtClean="0">
                <a:latin typeface="+mn-ea"/>
              </a:rPr>
              <a:t>继续教育相关证书的，则可在取得证书的当月及以后月份通过扣缴单位扣除；当然，也可以年度终了办理汇算清缴时扣除。</a:t>
            </a:r>
            <a:endParaRPr lang="en-US" altLang="zh-CN" sz="2800" b="1" dirty="0" smtClean="0">
              <a:latin typeface="+mn-ea"/>
            </a:endParaRPr>
          </a:p>
          <a:p>
            <a:r>
              <a:rPr lang="en-US" altLang="zh-CN" sz="2800" b="1" dirty="0">
                <a:latin typeface="+mn-ea"/>
              </a:rPr>
              <a:t> </a:t>
            </a:r>
            <a:r>
              <a:rPr lang="en-US" altLang="zh-CN" sz="2800" b="1" dirty="0" smtClean="0">
                <a:latin typeface="+mn-ea"/>
              </a:rPr>
              <a:t>  </a:t>
            </a:r>
            <a:r>
              <a:rPr lang="zh-CN" altLang="en-US" sz="2800" b="1" dirty="0" smtClean="0">
                <a:latin typeface="+mn-ea"/>
              </a:rPr>
              <a:t>而技能人员和专业技术人员职业资格的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具体范围，</a:t>
            </a:r>
            <a:r>
              <a:rPr lang="zh-CN" altLang="en-US" sz="2800" b="1" dirty="0" smtClean="0">
                <a:latin typeface="+mn-ea"/>
              </a:rPr>
              <a:t>要以人力资源社会保障部公布的国家职业资格目录为准。</a:t>
            </a:r>
            <a:endParaRPr lang="en-US" altLang="zh-CN" sz="2800" b="1" dirty="0" smtClean="0">
              <a:latin typeface="+mn-ea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专业技术人员职业资格：</a:t>
            </a:r>
            <a:r>
              <a:rPr lang="en-US" altLang="zh-CN" sz="2800" b="1" dirty="0" smtClean="0">
                <a:solidFill>
                  <a:srgbClr val="FF0000"/>
                </a:solidFill>
                <a:latin typeface="+mn-ea"/>
              </a:rPr>
              <a:t>59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项</a:t>
            </a:r>
            <a:endParaRPr lang="en-US" altLang="zh-CN" sz="28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en-US" altLang="zh-CN" sz="2800" b="1" dirty="0">
                <a:solidFill>
                  <a:srgbClr val="FF0000"/>
                </a:solidFill>
                <a:latin typeface="+mn-ea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+mn-ea"/>
              </a:rPr>
              <a:t>   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技能人员职业资格：</a:t>
            </a:r>
            <a:r>
              <a:rPr lang="en-US" altLang="zh-CN" sz="2800" b="1" dirty="0" smtClean="0">
                <a:solidFill>
                  <a:srgbClr val="FF0000"/>
                </a:solidFill>
                <a:latin typeface="+mn-ea"/>
              </a:rPr>
              <a:t>81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项</a:t>
            </a:r>
            <a:endParaRPr lang="zh-CN" altLang="en-US" sz="2800" b="1" dirty="0">
              <a:solidFill>
                <a:srgbClr val="FF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44618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10938" y="0"/>
            <a:ext cx="9048466" cy="1091821"/>
          </a:xfrm>
        </p:spPr>
        <p:txBody>
          <a:bodyPr>
            <a:norm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二、继续教育专项附加扣除</a:t>
            </a:r>
            <a:endParaRPr lang="zh-CN" altLang="en-US" sz="48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10687" y="1091821"/>
            <a:ext cx="9593925" cy="5363570"/>
          </a:xfrm>
        </p:spPr>
        <p:txBody>
          <a:bodyPr>
            <a:normAutofit/>
          </a:bodyPr>
          <a:lstStyle/>
          <a:p>
            <a:r>
              <a:rPr lang="en-US" altLang="zh-CN" sz="3200" b="1" dirty="0" smtClean="0">
                <a:latin typeface="+mn-ea"/>
              </a:rPr>
              <a:t>2</a:t>
            </a:r>
            <a:r>
              <a:rPr lang="zh-CN" altLang="en-US" sz="3200" b="1" dirty="0" smtClean="0">
                <a:latin typeface="+mn-ea"/>
              </a:rPr>
              <a:t>、扣除的标准和方式</a:t>
            </a:r>
            <a:endParaRPr lang="en-US" altLang="zh-CN" sz="3200" b="1" dirty="0" smtClean="0">
              <a:latin typeface="+mn-ea"/>
            </a:endParaRPr>
          </a:p>
          <a:p>
            <a:r>
              <a:rPr lang="zh-CN" altLang="en-US" sz="3200" b="1" dirty="0" smtClean="0">
                <a:latin typeface="+mn-ea"/>
              </a:rPr>
              <a:t>如果接受的是</a:t>
            </a:r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学历（学位）</a:t>
            </a:r>
            <a:r>
              <a:rPr lang="zh-CN" altLang="en-US" sz="3200" b="1" dirty="0" smtClean="0">
                <a:latin typeface="+mn-ea"/>
              </a:rPr>
              <a:t>继续教育，则</a:t>
            </a:r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每月</a:t>
            </a:r>
            <a:r>
              <a:rPr lang="zh-CN" altLang="en-US" sz="3200" b="1" dirty="0" smtClean="0">
                <a:latin typeface="+mn-ea"/>
              </a:rPr>
              <a:t>可以扣除</a:t>
            </a:r>
            <a:r>
              <a:rPr lang="en-US" altLang="zh-CN" sz="3200" b="1" dirty="0" smtClean="0">
                <a:solidFill>
                  <a:srgbClr val="FF0000"/>
                </a:solidFill>
                <a:latin typeface="+mn-ea"/>
              </a:rPr>
              <a:t>400</a:t>
            </a:r>
            <a:r>
              <a:rPr lang="zh-CN" altLang="en-US" sz="3200" b="1" dirty="0" smtClean="0">
                <a:latin typeface="+mn-ea"/>
              </a:rPr>
              <a:t>元；如果接受的是职业资格继续教育，则在取得相关证书的当年，</a:t>
            </a:r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按年扣除</a:t>
            </a:r>
            <a:r>
              <a:rPr lang="en-US" altLang="zh-CN" sz="3200" b="1" dirty="0" smtClean="0">
                <a:solidFill>
                  <a:srgbClr val="FF0000"/>
                </a:solidFill>
                <a:latin typeface="+mn-ea"/>
              </a:rPr>
              <a:t>3600</a:t>
            </a:r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元。</a:t>
            </a:r>
            <a:endParaRPr lang="en-US" altLang="zh-CN" sz="32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zh-CN" altLang="en-US" sz="3200" b="1" dirty="0" smtClean="0">
                <a:latin typeface="+mn-ea"/>
              </a:rPr>
              <a:t>由于接受继续教育的纳税人一般都已经就业，因此，继续教育专项附加扣除一般由纳税人本人扣除。</a:t>
            </a:r>
            <a:endParaRPr lang="en-US" altLang="zh-CN" sz="3200" b="1" dirty="0" smtClean="0">
              <a:latin typeface="+mn-ea"/>
            </a:endParaRPr>
          </a:p>
          <a:p>
            <a:r>
              <a:rPr lang="zh-CN" altLang="en-US" sz="3200" b="1" dirty="0" smtClean="0">
                <a:latin typeface="+mn-ea"/>
              </a:rPr>
              <a:t>但有一个</a:t>
            </a:r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例外</a:t>
            </a:r>
            <a:r>
              <a:rPr lang="zh-CN" altLang="en-US" sz="3200" b="1" dirty="0" smtClean="0">
                <a:latin typeface="+mn-ea"/>
              </a:rPr>
              <a:t>，如果已经就业，并且正在接受</a:t>
            </a:r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本科（含本科）以下学历继续教育</a:t>
            </a:r>
            <a:r>
              <a:rPr lang="zh-CN" altLang="en-US" sz="3200" b="1" dirty="0" smtClean="0">
                <a:latin typeface="+mn-ea"/>
              </a:rPr>
              <a:t>，可以选择由父母按照“子女教育”扣除，也可以由本人扣除。</a:t>
            </a:r>
            <a:endParaRPr lang="zh-CN" altLang="en-US" sz="32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39533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74710" y="1"/>
            <a:ext cx="8502556" cy="928048"/>
          </a:xfrm>
        </p:spPr>
        <p:txBody>
          <a:bodyPr>
            <a:norm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二、继续教育专项附加扣除</a:t>
            </a:r>
            <a:endParaRPr lang="zh-CN" altLang="en-US" sz="4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68288" y="1273790"/>
            <a:ext cx="8915400" cy="5584209"/>
          </a:xfrm>
        </p:spPr>
        <p:txBody>
          <a:bodyPr>
            <a:normAutofit/>
          </a:bodyPr>
          <a:lstStyle/>
          <a:p>
            <a:r>
              <a:rPr lang="en-US" altLang="zh-CN" sz="2800" b="1" dirty="0" smtClean="0">
                <a:latin typeface="+mn-ea"/>
              </a:rPr>
              <a:t>3</a:t>
            </a:r>
            <a:r>
              <a:rPr lang="zh-CN" altLang="en-US" sz="2800" b="1" dirty="0" smtClean="0">
                <a:latin typeface="+mn-ea"/>
              </a:rPr>
              <a:t>、政策享受的起止时间</a:t>
            </a:r>
            <a:endParaRPr lang="en-US" altLang="zh-CN" sz="2800" b="1" dirty="0" smtClean="0">
              <a:latin typeface="+mn-ea"/>
            </a:endParaRPr>
          </a:p>
          <a:p>
            <a:r>
              <a:rPr lang="zh-CN" altLang="en-US" sz="2800" b="1" dirty="0" smtClean="0">
                <a:latin typeface="+mn-ea"/>
              </a:rPr>
              <a:t>   如果接受的是学历（学位）继续教育，可享受扣除的起止时间为：学历（学位）继续教育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入学的当月</a:t>
            </a:r>
            <a:r>
              <a:rPr lang="zh-CN" altLang="en-US" sz="2800" b="1" dirty="0" smtClean="0">
                <a:latin typeface="+mn-ea"/>
              </a:rPr>
              <a:t>至学历（学位）继续教育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结束的当月</a:t>
            </a:r>
            <a:r>
              <a:rPr lang="zh-CN" altLang="en-US" sz="2800" b="1" dirty="0" smtClean="0">
                <a:latin typeface="+mn-ea"/>
              </a:rPr>
              <a:t>，但同一学历（学位）继续教育的扣除期限最长不能超过</a:t>
            </a:r>
            <a:r>
              <a:rPr lang="en-US" altLang="zh-CN" sz="2800" b="1" dirty="0" smtClean="0">
                <a:solidFill>
                  <a:srgbClr val="FF0000"/>
                </a:solidFill>
                <a:latin typeface="+mn-ea"/>
              </a:rPr>
              <a:t>48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个月</a:t>
            </a:r>
            <a:r>
              <a:rPr lang="zh-CN" altLang="en-US" sz="2800" b="1" dirty="0" smtClean="0">
                <a:latin typeface="+mn-ea"/>
              </a:rPr>
              <a:t>。</a:t>
            </a:r>
            <a:endParaRPr lang="en-US" altLang="zh-CN" sz="2800" b="1" dirty="0" smtClean="0">
              <a:latin typeface="+mn-ea"/>
            </a:endParaRPr>
          </a:p>
          <a:p>
            <a:r>
              <a:rPr lang="zh-CN" altLang="en-US" sz="2800" b="1" dirty="0" smtClean="0">
                <a:latin typeface="+mn-ea"/>
              </a:rPr>
              <a:t>    如果接受的是职业资格继续教育，则取得的技能人员、专业技术人员资格继续教育相关证书上载明的发证（批准）日期的所属年度，即为可以扣除的年度。</a:t>
            </a:r>
            <a:endParaRPr lang="en-US" altLang="zh-CN" sz="2800" b="1" dirty="0" smtClean="0">
              <a:latin typeface="+mn-ea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需要提醒的是</a:t>
            </a:r>
            <a:r>
              <a:rPr lang="zh-CN" altLang="en-US" sz="2800" b="1" dirty="0" smtClean="0">
                <a:latin typeface="+mn-ea"/>
              </a:rPr>
              <a:t>：专项附加扣除政策从</a:t>
            </a:r>
            <a:r>
              <a:rPr lang="en-US" altLang="zh-CN" sz="2800" b="1" dirty="0" smtClean="0">
                <a:latin typeface="+mn-ea"/>
              </a:rPr>
              <a:t>2019</a:t>
            </a:r>
            <a:r>
              <a:rPr lang="zh-CN" altLang="en-US" sz="2800" b="1" dirty="0" smtClean="0">
                <a:latin typeface="+mn-ea"/>
              </a:rPr>
              <a:t>年</a:t>
            </a:r>
            <a:r>
              <a:rPr lang="en-US" altLang="zh-CN" sz="2800" b="1" dirty="0" smtClean="0">
                <a:latin typeface="+mn-ea"/>
              </a:rPr>
              <a:t>1</a:t>
            </a:r>
            <a:r>
              <a:rPr lang="zh-CN" altLang="en-US" sz="2800" b="1" dirty="0" smtClean="0">
                <a:latin typeface="+mn-ea"/>
              </a:rPr>
              <a:t>月</a:t>
            </a:r>
            <a:r>
              <a:rPr lang="en-US" altLang="zh-CN" sz="2800" b="1" dirty="0" smtClean="0">
                <a:latin typeface="+mn-ea"/>
              </a:rPr>
              <a:t>1</a:t>
            </a:r>
            <a:r>
              <a:rPr lang="zh-CN" altLang="en-US" sz="2800" b="1" dirty="0" smtClean="0">
                <a:latin typeface="+mn-ea"/>
              </a:rPr>
              <a:t>日开始实施，您需要填报的是在此之后取得的职业资格继续教育证书。</a:t>
            </a:r>
            <a:endParaRPr lang="zh-CN" altLang="en-US" sz="28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63183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丝状">
  <a:themeElements>
    <a:clrScheme name="丝状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丝状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丝状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TM02900743[[fn=环保]]</Template>
  <TotalTime>938</TotalTime>
  <Words>2667</Words>
  <Application>Microsoft Office PowerPoint</Application>
  <PresentationFormat>宽屏</PresentationFormat>
  <Paragraphs>164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42" baseType="lpstr">
      <vt:lpstr>华文行楷</vt:lpstr>
      <vt:lpstr>华文楷体</vt:lpstr>
      <vt:lpstr>宋体</vt:lpstr>
      <vt:lpstr>幼圆</vt:lpstr>
      <vt:lpstr>Arial</vt:lpstr>
      <vt:lpstr>Calibri</vt:lpstr>
      <vt:lpstr>Calibri Light</vt:lpstr>
      <vt:lpstr>Century Gothic</vt:lpstr>
      <vt:lpstr>Wingdings</vt:lpstr>
      <vt:lpstr>Wingdings 2</vt:lpstr>
      <vt:lpstr>Wingdings 3</vt:lpstr>
      <vt:lpstr>HDOfficeLightV0</vt:lpstr>
      <vt:lpstr>丝状</vt:lpstr>
      <vt:lpstr>个税六项专项附加扣除政策及实际操作</vt:lpstr>
      <vt:lpstr>一、子女教育专项附加扣除</vt:lpstr>
      <vt:lpstr>一、子女教育专项附加扣除</vt:lpstr>
      <vt:lpstr>一、子女教育专项附加扣除</vt:lpstr>
      <vt:lpstr>一、子女教育专项附加扣除</vt:lpstr>
      <vt:lpstr>二、继续教育专项附加扣除</vt:lpstr>
      <vt:lpstr>二、继续教育专项附加扣除</vt:lpstr>
      <vt:lpstr>二、继续教育专项附加扣除</vt:lpstr>
      <vt:lpstr>二、继续教育专项附加扣除</vt:lpstr>
      <vt:lpstr>二、继续教育专项附加扣除</vt:lpstr>
      <vt:lpstr>三、住房贷款利息专项附加扣除</vt:lpstr>
      <vt:lpstr>三、住房贷款利息专项附加扣除</vt:lpstr>
      <vt:lpstr>三、住房贷款利息专项附加扣除</vt:lpstr>
      <vt:lpstr>三、住房贷款利息专项附加扣除</vt:lpstr>
      <vt:lpstr>三、住房贷款利息专项附加扣除</vt:lpstr>
      <vt:lpstr>四、住房租金专项附加扣除</vt:lpstr>
      <vt:lpstr>四、住房租金专项附加扣除</vt:lpstr>
      <vt:lpstr>四、住房租金专项附加扣除</vt:lpstr>
      <vt:lpstr>四、住房租金专项附加扣除</vt:lpstr>
      <vt:lpstr>四、住房租金专项附加扣除</vt:lpstr>
      <vt:lpstr>五、赡养老人专项附加扣除</vt:lpstr>
      <vt:lpstr>五、赡养老人专项附加扣除</vt:lpstr>
      <vt:lpstr>五、赡养老人专项附加扣除</vt:lpstr>
      <vt:lpstr>五、赡养老人专项附加扣除</vt:lpstr>
      <vt:lpstr>六、大病医疗专项附加扣除</vt:lpstr>
      <vt:lpstr>专项附加扣除政策的操作和方法</vt:lpstr>
      <vt:lpstr>注意事项</vt:lpstr>
      <vt:lpstr>PowerPoint 演示文稿</vt:lpstr>
      <vt:lpstr>例：某职员2019年每月应发工资30000元，每月减除费用5000元，“三险一金”等专项扣除4500元，享受子女、赡养老人专项附加扣除共计2000元，假设没有减免收入及减免税额等情况。以三个月为例，计算各月应预扣预缴税额：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个税六项专项附加扣除政策及实际操作</dc:title>
  <dc:creator>lenovo</dc:creator>
  <cp:lastModifiedBy>lenovo</cp:lastModifiedBy>
  <cp:revision>51</cp:revision>
  <dcterms:created xsi:type="dcterms:W3CDTF">2018-12-26T11:19:56Z</dcterms:created>
  <dcterms:modified xsi:type="dcterms:W3CDTF">2018-12-30T07:22:07Z</dcterms:modified>
</cp:coreProperties>
</file>